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3" r:id="rId2"/>
    <p:sldId id="296" r:id="rId3"/>
    <p:sldId id="297" r:id="rId4"/>
    <p:sldId id="298" r:id="rId5"/>
    <p:sldId id="299" r:id="rId6"/>
    <p:sldId id="300" r:id="rId7"/>
    <p:sldId id="301" r:id="rId8"/>
    <p:sldId id="302" r:id="rId9"/>
    <p:sldId id="303" r:id="rId10"/>
    <p:sldId id="304" r:id="rId11"/>
    <p:sldId id="305" r:id="rId12"/>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23791" y="2500503"/>
            <a:ext cx="6896417" cy="695960"/>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2649385" y="3805770"/>
            <a:ext cx="3845229" cy="120268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4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31215" y="481203"/>
            <a:ext cx="7481569" cy="695960"/>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497855" y="1627073"/>
            <a:ext cx="8148289" cy="2440304"/>
          </a:xfrm>
          <a:prstGeom prst="rect">
            <a:avLst/>
          </a:prstGeom>
        </p:spPr>
        <p:txBody>
          <a:bodyPr wrap="square" lIns="0" tIns="0" rIns="0" bIns="0">
            <a:spAutoFit/>
          </a:bodyPr>
          <a:lstStyle>
            <a:lvl1pPr>
              <a:defRPr sz="4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2651478"/>
            <a:ext cx="9144000" cy="626519"/>
          </a:xfrm>
          <a:prstGeom prst="rect">
            <a:avLst/>
          </a:prstGeom>
        </p:spPr>
        <p:txBody>
          <a:bodyPr vert="horz" wrap="square" lIns="0" tIns="10860" rIns="0" bIns="0" rtlCol="0">
            <a:spAutoFit/>
          </a:bodyPr>
          <a:lstStyle/>
          <a:p>
            <a:pPr marL="10860" algn="ctr">
              <a:spcBef>
                <a:spcPts val="86"/>
              </a:spcBef>
            </a:pPr>
            <a:r>
              <a:rPr lang="tr-TR" sz="4000" spc="-4" dirty="0" smtClean="0">
                <a:latin typeface="Arial"/>
                <a:cs typeface="Arial"/>
              </a:rPr>
              <a:t>GE 103- </a:t>
            </a:r>
            <a:r>
              <a:rPr sz="4000" spc="-4" dirty="0" smtClean="0">
                <a:latin typeface="Arial"/>
                <a:cs typeface="Arial"/>
              </a:rPr>
              <a:t>Database</a:t>
            </a:r>
            <a:r>
              <a:rPr sz="4000" spc="-64" dirty="0" smtClean="0">
                <a:latin typeface="Arial"/>
                <a:cs typeface="Arial"/>
              </a:rPr>
              <a:t> </a:t>
            </a:r>
            <a:r>
              <a:rPr lang="tr-TR" sz="4000" spc="-4" dirty="0" smtClean="0">
                <a:solidFill>
                  <a:srgbClr val="0000FF"/>
                </a:solidFill>
                <a:latin typeface="Arial"/>
                <a:cs typeface="Arial"/>
              </a:rPr>
              <a:t>Management</a:t>
            </a:r>
            <a:endParaRPr sz="4000" dirty="0">
              <a:latin typeface="Arial"/>
              <a:cs typeface="Arial"/>
            </a:endParaRPr>
          </a:p>
        </p:txBody>
      </p:sp>
      <p:sp>
        <p:nvSpPr>
          <p:cNvPr id="3" name="object 3"/>
          <p:cNvSpPr txBox="1"/>
          <p:nvPr/>
        </p:nvSpPr>
        <p:spPr>
          <a:xfrm>
            <a:off x="2228476" y="3863592"/>
            <a:ext cx="4781923" cy="2299093"/>
          </a:xfrm>
          <a:prstGeom prst="rect">
            <a:avLst/>
          </a:prstGeom>
        </p:spPr>
        <p:txBody>
          <a:bodyPr vert="horz" wrap="square" lIns="0" tIns="10860" rIns="0" bIns="0" rtlCol="0">
            <a:spAutoFit/>
          </a:bodyPr>
          <a:lstStyle/>
          <a:p>
            <a:pPr marL="10860" algn="ctr">
              <a:spcBef>
                <a:spcPts val="86"/>
              </a:spcBef>
            </a:pPr>
            <a:r>
              <a:rPr lang="tr-TR" sz="2907" spc="-13" dirty="0" smtClean="0">
                <a:latin typeface="Arial"/>
                <a:cs typeface="Arial"/>
              </a:rPr>
              <a:t>Lab#04</a:t>
            </a:r>
          </a:p>
          <a:p>
            <a:pPr marL="10860" algn="ctr">
              <a:spcBef>
                <a:spcPts val="86"/>
              </a:spcBef>
            </a:pPr>
            <a:endParaRPr lang="tr-TR" sz="2907" spc="-13" dirty="0">
              <a:latin typeface="Arial"/>
              <a:cs typeface="Arial"/>
            </a:endParaRPr>
          </a:p>
          <a:p>
            <a:pPr marL="10860" algn="ctr">
              <a:spcBef>
                <a:spcPts val="86"/>
              </a:spcBef>
            </a:pPr>
            <a:r>
              <a:rPr lang="tr-TR" sz="2907" spc="-13" dirty="0" err="1" smtClean="0">
                <a:latin typeface="Arial"/>
                <a:cs typeface="Arial"/>
              </a:rPr>
              <a:t>Functional</a:t>
            </a:r>
            <a:r>
              <a:rPr lang="tr-TR" sz="2907" spc="-13" dirty="0" smtClean="0">
                <a:latin typeface="Arial"/>
                <a:cs typeface="Arial"/>
              </a:rPr>
              <a:t> </a:t>
            </a:r>
            <a:r>
              <a:rPr lang="tr-TR" sz="2907" spc="-13" smtClean="0">
                <a:latin typeface="Arial"/>
                <a:cs typeface="Arial"/>
              </a:rPr>
              <a:t>Dependencies</a:t>
            </a:r>
            <a:endParaRPr lang="tr-TR" sz="2907" spc="-13" dirty="0" smtClean="0">
              <a:latin typeface="Arial"/>
              <a:cs typeface="Arial"/>
            </a:endParaRPr>
          </a:p>
          <a:p>
            <a:pPr marL="10860" algn="ctr">
              <a:spcBef>
                <a:spcPts val="86"/>
              </a:spcBef>
            </a:pPr>
            <a:endParaRPr lang="tr-TR" sz="2907" spc="-13" dirty="0">
              <a:latin typeface="Arial"/>
              <a:cs typeface="Arial"/>
            </a:endParaRPr>
          </a:p>
          <a:p>
            <a:pPr marL="10860" algn="ctr">
              <a:spcBef>
                <a:spcPts val="86"/>
              </a:spcBef>
            </a:pPr>
            <a:endParaRPr sz="2907" dirty="0">
              <a:latin typeface="Arial"/>
              <a:cs typeface="Arial"/>
            </a:endParaRPr>
          </a:p>
        </p:txBody>
      </p:sp>
    </p:spTree>
    <p:extLst>
      <p:ext uri="{BB962C8B-B14F-4D97-AF65-F5344CB8AC3E}">
        <p14:creationId xmlns:p14="http://schemas.microsoft.com/office/powerpoint/2010/main" val="2251400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 y="762000"/>
            <a:ext cx="8077200" cy="2862322"/>
          </a:xfrm>
          <a:prstGeom prst="rect">
            <a:avLst/>
          </a:prstGeom>
        </p:spPr>
        <p:txBody>
          <a:bodyPr wrap="square">
            <a:spAutoFit/>
          </a:bodyPr>
          <a:lstStyle/>
          <a:p>
            <a:r>
              <a:rPr lang="en-US" dirty="0">
                <a:solidFill>
                  <a:srgbClr val="000000"/>
                </a:solidFill>
                <a:latin typeface="Times New Roman" panose="02020603050405020304" pitchFamily="18" charset="0"/>
              </a:rPr>
              <a:t>There are now no violations left in either, so we are done. With some clever renaming, by looking at what the relations actually represent, we have the following relations:</a:t>
            </a:r>
          </a:p>
          <a:p>
            <a:pPr>
              <a:buFont typeface="Arial" panose="020B0604020202020204" pitchFamily="34" charset="0"/>
              <a:buChar char="•"/>
            </a:pPr>
            <a:r>
              <a:rPr lang="en-US" dirty="0">
                <a:solidFill>
                  <a:srgbClr val="000000"/>
                </a:solidFill>
                <a:latin typeface="Times New Roman" panose="02020603050405020304" pitchFamily="18" charset="0"/>
              </a:rPr>
              <a:t>Rooms(</a:t>
            </a:r>
            <a:r>
              <a:rPr lang="en-US" u="sng" dirty="0" err="1">
                <a:solidFill>
                  <a:srgbClr val="000000"/>
                </a:solidFill>
                <a:latin typeface="Times New Roman" panose="02020603050405020304" pitchFamily="18" charset="0"/>
              </a:rPr>
              <a:t>roomName</a:t>
            </a:r>
            <a:r>
              <a:rPr lang="en-US" dirty="0">
                <a:solidFill>
                  <a:srgbClr val="000000"/>
                </a:solidFill>
                <a:latin typeface="Times New Roman" panose="02020603050405020304" pitchFamily="18" charset="0"/>
              </a:rPr>
              <a:t>, #seats) (R11)</a:t>
            </a:r>
          </a:p>
          <a:p>
            <a:pPr>
              <a:buFont typeface="Arial" panose="020B0604020202020204" pitchFamily="34" charset="0"/>
              <a:buChar char="•"/>
            </a:pPr>
            <a:r>
              <a:rPr lang="en-US" dirty="0">
                <a:solidFill>
                  <a:srgbClr val="000000"/>
                </a:solidFill>
                <a:latin typeface="Times New Roman" panose="02020603050405020304" pitchFamily="18" charset="0"/>
              </a:rPr>
              <a:t>Teachers(</a:t>
            </a:r>
            <a:r>
              <a:rPr lang="en-US" u="sng" dirty="0" err="1">
                <a:solidFill>
                  <a:srgbClr val="000000"/>
                </a:solidFill>
                <a:latin typeface="Times New Roman" panose="02020603050405020304" pitchFamily="18" charset="0"/>
              </a:rPr>
              <a:t>teacherName</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teacherTitle</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roomName</a:t>
            </a:r>
            <a:r>
              <a:rPr lang="en-US" dirty="0">
                <a:solidFill>
                  <a:srgbClr val="000000"/>
                </a:solidFill>
                <a:latin typeface="Times New Roman" panose="02020603050405020304" pitchFamily="18" charset="0"/>
              </a:rPr>
              <a:t>) (R121)</a:t>
            </a:r>
            <a:br>
              <a:rPr lang="en-US" dirty="0">
                <a:solidFill>
                  <a:srgbClr val="000000"/>
                </a:solidFill>
                <a:latin typeface="Times New Roman" panose="02020603050405020304" pitchFamily="18" charset="0"/>
              </a:rPr>
            </a:br>
            <a:r>
              <a:rPr lang="en-US" dirty="0" err="1">
                <a:solidFill>
                  <a:srgbClr val="000000"/>
                </a:solidFill>
                <a:latin typeface="Times New Roman" panose="02020603050405020304" pitchFamily="18" charset="0"/>
              </a:rPr>
              <a:t>roomName</a:t>
            </a:r>
            <a:r>
              <a:rPr lang="en-US" dirty="0">
                <a:solidFill>
                  <a:srgbClr val="000000"/>
                </a:solidFill>
                <a:latin typeface="Times New Roman" panose="02020603050405020304" pitchFamily="18" charset="0"/>
              </a:rPr>
              <a:t> → </a:t>
            </a:r>
            <a:r>
              <a:rPr lang="en-US" dirty="0" err="1">
                <a:solidFill>
                  <a:srgbClr val="000000"/>
                </a:solidFill>
                <a:latin typeface="Times New Roman" panose="02020603050405020304" pitchFamily="18" charset="0"/>
              </a:rPr>
              <a:t>Rooms.roomName</a:t>
            </a:r>
            <a:endParaRPr lang="en-US" dirty="0">
              <a:solidFill>
                <a:srgbClr val="000000"/>
              </a:solidFill>
              <a:latin typeface="Times New Roman" panose="02020603050405020304" pitchFamily="18" charset="0"/>
            </a:endParaRPr>
          </a:p>
          <a:p>
            <a:pPr>
              <a:buFont typeface="Arial" panose="020B0604020202020204" pitchFamily="34" charset="0"/>
              <a:buChar char="•"/>
            </a:pPr>
            <a:r>
              <a:rPr lang="en-US" dirty="0">
                <a:solidFill>
                  <a:srgbClr val="000000"/>
                </a:solidFill>
                <a:latin typeface="Times New Roman" panose="02020603050405020304" pitchFamily="18" charset="0"/>
              </a:rPr>
              <a:t>Courses(</a:t>
            </a:r>
            <a:r>
              <a:rPr lang="en-US" u="sng" dirty="0" err="1">
                <a:solidFill>
                  <a:srgbClr val="000000"/>
                </a:solidFill>
                <a:latin typeface="Times New Roman" panose="02020603050405020304" pitchFamily="18" charset="0"/>
              </a:rPr>
              <a:t>courseName</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teacherName</a:t>
            </a:r>
            <a:r>
              <a:rPr lang="en-US" dirty="0">
                <a:solidFill>
                  <a:srgbClr val="000000"/>
                </a:solidFill>
                <a:latin typeface="Times New Roman" panose="02020603050405020304" pitchFamily="18" charset="0"/>
              </a:rPr>
              <a:t>, #students)</a:t>
            </a:r>
            <a:br>
              <a:rPr lang="en-US" dirty="0">
                <a:solidFill>
                  <a:srgbClr val="000000"/>
                </a:solidFill>
                <a:latin typeface="Times New Roman" panose="02020603050405020304" pitchFamily="18" charset="0"/>
              </a:rPr>
            </a:br>
            <a:r>
              <a:rPr lang="en-US" dirty="0" err="1">
                <a:solidFill>
                  <a:srgbClr val="000000"/>
                </a:solidFill>
                <a:latin typeface="Times New Roman" panose="02020603050405020304" pitchFamily="18" charset="0"/>
              </a:rPr>
              <a:t>teacherName</a:t>
            </a:r>
            <a:r>
              <a:rPr lang="en-US" dirty="0">
                <a:solidFill>
                  <a:srgbClr val="000000"/>
                </a:solidFill>
                <a:latin typeface="Times New Roman" panose="02020603050405020304" pitchFamily="18" charset="0"/>
              </a:rPr>
              <a:t> → </a:t>
            </a:r>
            <a:r>
              <a:rPr lang="en-US" dirty="0" err="1">
                <a:solidFill>
                  <a:srgbClr val="000000"/>
                </a:solidFill>
                <a:latin typeface="Times New Roman" panose="02020603050405020304" pitchFamily="18" charset="0"/>
              </a:rPr>
              <a:t>Teachers.teacherName</a:t>
            </a:r>
            <a:endParaRPr lang="en-US" dirty="0">
              <a:solidFill>
                <a:srgbClr val="000000"/>
              </a:solidFill>
              <a:latin typeface="Times New Roman" panose="02020603050405020304" pitchFamily="18" charset="0"/>
            </a:endParaRPr>
          </a:p>
          <a:p>
            <a:pPr>
              <a:buFont typeface="Arial" panose="020B0604020202020204" pitchFamily="34" charset="0"/>
              <a:buChar char="•"/>
            </a:pPr>
            <a:r>
              <a:rPr lang="en-US" dirty="0">
                <a:solidFill>
                  <a:srgbClr val="000000"/>
                </a:solidFill>
                <a:latin typeface="Times New Roman" panose="02020603050405020304" pitchFamily="18" charset="0"/>
              </a:rPr>
              <a:t>Classes(</a:t>
            </a:r>
            <a:r>
              <a:rPr lang="en-US" u="sng" dirty="0" err="1">
                <a:solidFill>
                  <a:srgbClr val="000000"/>
                </a:solidFill>
                <a:latin typeface="Times New Roman" panose="02020603050405020304" pitchFamily="18" charset="0"/>
              </a:rPr>
              <a:t>courseName</a:t>
            </a:r>
            <a:r>
              <a:rPr lang="en-US" dirty="0">
                <a:solidFill>
                  <a:srgbClr val="000000"/>
                </a:solidFill>
                <a:latin typeface="Times New Roman" panose="02020603050405020304" pitchFamily="18" charset="0"/>
              </a:rPr>
              <a:t>, </a:t>
            </a:r>
            <a:r>
              <a:rPr lang="en-US" u="sng" dirty="0">
                <a:solidFill>
                  <a:srgbClr val="000000"/>
                </a:solidFill>
                <a:latin typeface="Times New Roman" panose="02020603050405020304" pitchFamily="18" charset="0"/>
              </a:rPr>
              <a:t>weekday</a:t>
            </a:r>
            <a:r>
              <a:rPr lang="en-US" dirty="0">
                <a:solidFill>
                  <a:srgbClr val="000000"/>
                </a:solidFill>
                <a:latin typeface="Times New Roman" panose="02020603050405020304" pitchFamily="18" charset="0"/>
              </a:rPr>
              <a:t>, </a:t>
            </a:r>
            <a:r>
              <a:rPr lang="en-US" u="sng" dirty="0">
                <a:solidFill>
                  <a:srgbClr val="000000"/>
                </a:solidFill>
                <a:latin typeface="Times New Roman" panose="02020603050405020304" pitchFamily="18" charset="0"/>
              </a:rPr>
              <a:t>hour</a:t>
            </a:r>
            <a:r>
              <a:rPr lang="en-US" dirty="0">
                <a:solidFill>
                  <a:srgbClr val="000000"/>
                </a:solidFill>
                <a:latin typeface="Times New Roman" panose="02020603050405020304" pitchFamily="18" charset="0"/>
              </a:rPr>
              <a:t>) (R2)</a:t>
            </a:r>
            <a:br>
              <a:rPr lang="en-US" dirty="0">
                <a:solidFill>
                  <a:srgbClr val="000000"/>
                </a:solidFill>
                <a:latin typeface="Times New Roman" panose="02020603050405020304" pitchFamily="18" charset="0"/>
              </a:rPr>
            </a:br>
            <a:r>
              <a:rPr lang="en-US" dirty="0" err="1">
                <a:solidFill>
                  <a:srgbClr val="000000"/>
                </a:solidFill>
                <a:latin typeface="Times New Roman" panose="02020603050405020304" pitchFamily="18" charset="0"/>
              </a:rPr>
              <a:t>courseName</a:t>
            </a:r>
            <a:r>
              <a:rPr lang="en-US" dirty="0">
                <a:solidFill>
                  <a:srgbClr val="000000"/>
                </a:solidFill>
                <a:latin typeface="Times New Roman" panose="02020603050405020304" pitchFamily="18" charset="0"/>
              </a:rPr>
              <a:t> → </a:t>
            </a:r>
            <a:r>
              <a:rPr lang="en-US" dirty="0" err="1">
                <a:solidFill>
                  <a:srgbClr val="000000"/>
                </a:solidFill>
                <a:latin typeface="Times New Roman" panose="02020603050405020304" pitchFamily="18" charset="0"/>
              </a:rPr>
              <a:t>Courses.courseName</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80160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5800" y="335846"/>
            <a:ext cx="7543800" cy="3970318"/>
          </a:xfrm>
          <a:prstGeom prst="rect">
            <a:avLst/>
          </a:prstGeom>
        </p:spPr>
        <p:txBody>
          <a:bodyPr wrap="square">
            <a:spAutoFit/>
          </a:bodyPr>
          <a:lstStyle/>
          <a:p>
            <a:r>
              <a:rPr lang="en-US" dirty="0">
                <a:solidFill>
                  <a:srgbClr val="000000"/>
                </a:solidFill>
                <a:latin typeface="Times New Roman" panose="02020603050405020304" pitchFamily="18" charset="0"/>
              </a:rPr>
              <a:t>This solution is on BCNF, so we are (almost, see 4NF) guaranteed to have no redundancy. If you compare this solution to the one we got from the E-R diagram in the previous exercise, you will see that by doing a BCNF decomposition, we got rid of the redundancy that could cause problems. But if you compare with the solutions from the first exercise, you will see that this corresponds to the first one, and it can be "fooled" by adding two classes from different courses in the same room at the same time. The reason for this is that during decomposition, we broke the dependency </a:t>
            </a:r>
            <a:r>
              <a:rPr lang="en-US" dirty="0" err="1">
                <a:solidFill>
                  <a:srgbClr val="000000"/>
                </a:solidFill>
                <a:latin typeface="Times New Roman" panose="02020603050405020304" pitchFamily="18" charset="0"/>
              </a:rPr>
              <a:t>roomName</a:t>
            </a:r>
            <a:r>
              <a:rPr lang="en-US" dirty="0">
                <a:solidFill>
                  <a:srgbClr val="000000"/>
                </a:solidFill>
                <a:latin typeface="Times New Roman" panose="02020603050405020304" pitchFamily="18" charset="0"/>
              </a:rPr>
              <a:t>, weekday, hour → </a:t>
            </a:r>
            <a:r>
              <a:rPr lang="en-US" dirty="0" err="1">
                <a:solidFill>
                  <a:srgbClr val="000000"/>
                </a:solidFill>
                <a:latin typeface="Times New Roman" panose="02020603050405020304" pitchFamily="18" charset="0"/>
              </a:rPr>
              <a:t>courseName</a:t>
            </a:r>
            <a:r>
              <a:rPr lang="en-US" dirty="0">
                <a:solidFill>
                  <a:srgbClr val="000000"/>
                </a:solidFill>
                <a:latin typeface="Times New Roman" panose="02020603050405020304" pitchFamily="18" charset="0"/>
              </a:rPr>
              <a:t>. Recall that BCNF guarantees no redundancy, but not dependency preservation. (As an aside, it could matter in which order we resolve violations when doing BCNF decomposition, but in this case we would get the same result no matter what we started with).</a:t>
            </a:r>
          </a:p>
          <a:p>
            <a:r>
              <a:rPr lang="en-US" dirty="0"/>
              <a:t/>
            </a:r>
            <a:br>
              <a:rPr lang="en-US" dirty="0"/>
            </a:br>
            <a:endParaRPr lang="tr-TR" dirty="0"/>
          </a:p>
        </p:txBody>
      </p:sp>
    </p:spTree>
    <p:extLst>
      <p:ext uri="{BB962C8B-B14F-4D97-AF65-F5344CB8AC3E}">
        <p14:creationId xmlns:p14="http://schemas.microsoft.com/office/powerpoint/2010/main" val="2124056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81000" y="381000"/>
            <a:ext cx="8382000" cy="6186309"/>
          </a:xfrm>
          <a:prstGeom prst="rect">
            <a:avLst/>
          </a:prstGeom>
          <a:noFill/>
        </p:spPr>
        <p:txBody>
          <a:bodyPr wrap="square" rtlCol="0">
            <a:spAutoFit/>
          </a:bodyPr>
          <a:lstStyle/>
          <a:p>
            <a:r>
              <a:rPr lang="en-US" b="1" dirty="0"/>
              <a:t>Functional dependencies and </a:t>
            </a:r>
            <a:r>
              <a:rPr lang="en-US" b="1" dirty="0" smtClean="0"/>
              <a:t>BCNF</a:t>
            </a:r>
            <a:endParaRPr lang="tr-TR" b="1" dirty="0" smtClean="0"/>
          </a:p>
          <a:p>
            <a:endParaRPr lang="en-US" b="1" dirty="0"/>
          </a:p>
          <a:p>
            <a:pPr marL="285750" indent="-285750">
              <a:buFont typeface="Arial" panose="020B0604020202020204" pitchFamily="34" charset="0"/>
              <a:buChar char="•"/>
            </a:pPr>
            <a:r>
              <a:rPr lang="en-US" dirty="0" smtClean="0"/>
              <a:t>Course </a:t>
            </a:r>
            <a:r>
              <a:rPr lang="en-US" dirty="0"/>
              <a:t>names</a:t>
            </a:r>
          </a:p>
          <a:p>
            <a:pPr marL="285750" indent="-285750">
              <a:buFont typeface="Arial" panose="020B0604020202020204" pitchFamily="34" charset="0"/>
              <a:buChar char="•"/>
            </a:pPr>
            <a:r>
              <a:rPr lang="en-US" dirty="0"/>
              <a:t>Teacher names</a:t>
            </a:r>
          </a:p>
          <a:p>
            <a:pPr marL="285750" indent="-285750">
              <a:buFont typeface="Arial" panose="020B0604020202020204" pitchFamily="34" charset="0"/>
              <a:buChar char="•"/>
            </a:pPr>
            <a:r>
              <a:rPr lang="en-US" dirty="0"/>
              <a:t>Teacher titles (optional, e.g. Professor)</a:t>
            </a:r>
          </a:p>
          <a:p>
            <a:pPr marL="285750" indent="-285750">
              <a:buFont typeface="Arial" panose="020B0604020202020204" pitchFamily="34" charset="0"/>
              <a:buChar char="•"/>
            </a:pPr>
            <a:r>
              <a:rPr lang="en-US" dirty="0"/>
              <a:t>Class room names</a:t>
            </a:r>
          </a:p>
          <a:p>
            <a:pPr marL="285750" indent="-285750">
              <a:buFont typeface="Arial" panose="020B0604020202020204" pitchFamily="34" charset="0"/>
              <a:buChar char="•"/>
            </a:pPr>
            <a:r>
              <a:rPr lang="en-US" dirty="0"/>
              <a:t>Number of students taking a course</a:t>
            </a:r>
          </a:p>
          <a:p>
            <a:pPr marL="285750" indent="-285750">
              <a:buFont typeface="Arial" panose="020B0604020202020204" pitchFamily="34" charset="0"/>
              <a:buChar char="•"/>
            </a:pPr>
            <a:r>
              <a:rPr lang="en-US" dirty="0"/>
              <a:t>Day and time of </a:t>
            </a:r>
            <a:r>
              <a:rPr lang="en-US" dirty="0" smtClean="0"/>
              <a:t>classes</a:t>
            </a:r>
            <a:endParaRPr lang="tr-TR" dirty="0" smtClean="0"/>
          </a:p>
          <a:p>
            <a:endParaRPr lang="en-US" dirty="0"/>
          </a:p>
          <a:p>
            <a:r>
              <a:rPr lang="en-US" dirty="0"/>
              <a:t>Classes in a particular course are given at the same day and time each week, possibly more than once each week. Each course is given by one teacher. A teacher can hold several courses, but will only hold classes in the same class room. More than one teacher could have classes in the same class room (though of course not at the same time</a:t>
            </a:r>
            <a:r>
              <a:rPr lang="en-US" dirty="0" smtClean="0"/>
              <a:t>).</a:t>
            </a:r>
            <a:endParaRPr lang="tr-TR" dirty="0" smtClean="0"/>
          </a:p>
          <a:p>
            <a:endParaRPr lang="en-US" dirty="0"/>
          </a:p>
          <a:p>
            <a:r>
              <a:rPr lang="en-US" dirty="0"/>
              <a:t>The full relation could thus be given as</a:t>
            </a:r>
            <a:r>
              <a:rPr lang="en-US" dirty="0" smtClean="0"/>
              <a:t>:</a:t>
            </a:r>
            <a:endParaRPr lang="tr-TR" dirty="0" smtClean="0"/>
          </a:p>
          <a:p>
            <a:endParaRPr lang="en-US" dirty="0"/>
          </a:p>
          <a:p>
            <a:r>
              <a:rPr lang="en-US" dirty="0"/>
              <a:t>Classes(</a:t>
            </a:r>
            <a:r>
              <a:rPr lang="en-US" dirty="0" err="1"/>
              <a:t>courseName</a:t>
            </a:r>
            <a:r>
              <a:rPr lang="en-US" dirty="0"/>
              <a:t>, </a:t>
            </a:r>
            <a:r>
              <a:rPr lang="en-US" dirty="0" err="1"/>
              <a:t>teacherName</a:t>
            </a:r>
            <a:r>
              <a:rPr lang="en-US" dirty="0"/>
              <a:t>, </a:t>
            </a:r>
            <a:r>
              <a:rPr lang="en-US" dirty="0" err="1"/>
              <a:t>teacherTitle</a:t>
            </a:r>
            <a:r>
              <a:rPr lang="en-US" dirty="0"/>
              <a:t>, </a:t>
            </a:r>
            <a:r>
              <a:rPr lang="en-US" dirty="0" err="1"/>
              <a:t>roomName</a:t>
            </a:r>
            <a:r>
              <a:rPr lang="en-US" dirty="0"/>
              <a:t>, #students, weekday, time, #seats</a:t>
            </a:r>
            <a:r>
              <a:rPr lang="en-US" dirty="0" smtClean="0"/>
              <a:t>)</a:t>
            </a:r>
            <a:endParaRPr lang="tr-TR" dirty="0" smtClean="0"/>
          </a:p>
          <a:p>
            <a:endParaRPr lang="en-US" dirty="0"/>
          </a:p>
          <a:p>
            <a:r>
              <a:rPr lang="en-US" b="1" dirty="0" smtClean="0"/>
              <a:t>Argue </a:t>
            </a:r>
            <a:r>
              <a:rPr lang="en-US" b="1" dirty="0"/>
              <a:t>for sensible FDs and keys given the domain description above.</a:t>
            </a:r>
          </a:p>
          <a:p>
            <a:r>
              <a:rPr lang="en-US" b="1" dirty="0"/>
              <a:t>Decompose the full Classes relation so that it fulfills BCNF.</a:t>
            </a:r>
          </a:p>
        </p:txBody>
      </p:sp>
    </p:spTree>
    <p:extLst>
      <p:ext uri="{BB962C8B-B14F-4D97-AF65-F5344CB8AC3E}">
        <p14:creationId xmlns:p14="http://schemas.microsoft.com/office/powerpoint/2010/main" val="1795121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 y="751344"/>
            <a:ext cx="8153400" cy="5909310"/>
          </a:xfrm>
          <a:prstGeom prst="rect">
            <a:avLst/>
          </a:prstGeom>
        </p:spPr>
        <p:txBody>
          <a:bodyPr wrap="square">
            <a:spAutoFit/>
          </a:bodyPr>
          <a:lstStyle/>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We have the following attributes to work with: </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smtClean="0">
                <a:solidFill>
                  <a:srgbClr val="000000"/>
                </a:solidFill>
                <a:latin typeface="Arial" panose="020B0604020202020204" pitchFamily="34" charset="0"/>
                <a:cs typeface="Arial" panose="020B0604020202020204" pitchFamily="34" charset="0"/>
              </a:rPr>
              <a:t>courseName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teacherName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teacherTitle</a:t>
            </a:r>
            <a:r>
              <a:rPr lang="en-US" dirty="0">
                <a:solidFill>
                  <a:srgbClr val="000000"/>
                </a:solidFill>
                <a:latin typeface="Arial" panose="020B0604020202020204" pitchFamily="34" charset="0"/>
                <a:cs typeface="Arial" panose="020B0604020202020204" pitchFamily="34" charset="0"/>
              </a:rPr>
              <a:t>, </a:t>
            </a:r>
            <a:r>
              <a:rPr lang="en-US" dirty="0" err="1">
                <a:solidFill>
                  <a:srgbClr val="000000"/>
                </a:solidFill>
                <a:latin typeface="Arial" panose="020B0604020202020204" pitchFamily="34" charset="0"/>
                <a:cs typeface="Arial" panose="020B0604020202020204" pitchFamily="34" charset="0"/>
              </a:rPr>
              <a:t>roomName</a:t>
            </a:r>
            <a:r>
              <a:rPr lang="en-US" dirty="0">
                <a:solidFill>
                  <a:srgbClr val="000000"/>
                </a:solidFill>
                <a:latin typeface="Arial" panose="020B0604020202020204" pitchFamily="34" charset="0"/>
                <a:cs typeface="Arial" panose="020B0604020202020204" pitchFamily="34" charset="0"/>
              </a:rPr>
              <a:t>, #students, weekday, hour, #seats. We shall argue the following </a:t>
            </a:r>
            <a:r>
              <a:rPr lang="en-US" dirty="0" err="1">
                <a:solidFill>
                  <a:srgbClr val="000000"/>
                </a:solidFill>
                <a:latin typeface="Arial" panose="020B0604020202020204" pitchFamily="34" charset="0"/>
                <a:cs typeface="Arial" panose="020B0604020202020204" pitchFamily="34" charset="0"/>
              </a:rPr>
              <a:t>FDS:courseName</a:t>
            </a:r>
            <a:r>
              <a:rPr lang="en-US" dirty="0">
                <a:solidFill>
                  <a:srgbClr val="000000"/>
                </a:solidFill>
                <a:latin typeface="Arial" panose="020B0604020202020204" pitchFamily="34" charset="0"/>
                <a:cs typeface="Arial" panose="020B0604020202020204" pitchFamily="34" charset="0"/>
              </a:rPr>
              <a:t> → </a:t>
            </a:r>
            <a:r>
              <a:rPr lang="en-US" dirty="0" err="1">
                <a:solidFill>
                  <a:srgbClr val="000000"/>
                </a:solidFill>
                <a:latin typeface="Arial" panose="020B0604020202020204" pitchFamily="34" charset="0"/>
                <a:cs typeface="Arial" panose="020B0604020202020204" pitchFamily="34" charset="0"/>
              </a:rPr>
              <a:t>teacherName</a:t>
            </a:r>
            <a:r>
              <a:rPr lang="en-US" dirty="0">
                <a:solidFill>
                  <a:srgbClr val="000000"/>
                </a:solidFill>
                <a:latin typeface="Arial" panose="020B0604020202020204" pitchFamily="34" charset="0"/>
                <a:cs typeface="Arial" panose="020B0604020202020204" pitchFamily="34" charset="0"/>
              </a:rPr>
              <a:t> (a course has only one responsible teacher</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courseName</a:t>
            </a:r>
            <a:r>
              <a:rPr lang="en-US" dirty="0">
                <a:solidFill>
                  <a:srgbClr val="000000"/>
                </a:solidFill>
                <a:latin typeface="Arial" panose="020B0604020202020204" pitchFamily="34" charset="0"/>
                <a:cs typeface="Arial" panose="020B0604020202020204" pitchFamily="34" charset="0"/>
              </a:rPr>
              <a:t> → #students (a course has only one number of students</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teacherName</a:t>
            </a:r>
            <a:r>
              <a:rPr lang="en-US" dirty="0">
                <a:solidFill>
                  <a:srgbClr val="000000"/>
                </a:solidFill>
                <a:latin typeface="Arial" panose="020B0604020202020204" pitchFamily="34" charset="0"/>
                <a:cs typeface="Arial" panose="020B0604020202020204" pitchFamily="34" charset="0"/>
              </a:rPr>
              <a:t> → </a:t>
            </a:r>
            <a:r>
              <a:rPr lang="en-US" dirty="0" err="1">
                <a:solidFill>
                  <a:srgbClr val="000000"/>
                </a:solidFill>
                <a:latin typeface="Arial" panose="020B0604020202020204" pitchFamily="34" charset="0"/>
                <a:cs typeface="Arial" panose="020B0604020202020204" pitchFamily="34" charset="0"/>
              </a:rPr>
              <a:t>teacherTitle</a:t>
            </a:r>
            <a:r>
              <a:rPr lang="en-US" dirty="0">
                <a:solidFill>
                  <a:srgbClr val="000000"/>
                </a:solidFill>
                <a:latin typeface="Arial" panose="020B0604020202020204" pitchFamily="34" charset="0"/>
                <a:cs typeface="Arial" panose="020B0604020202020204" pitchFamily="34" charset="0"/>
              </a:rPr>
              <a:t> (a teacher has at most one title, could be argued differently</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teacherName</a:t>
            </a:r>
            <a:r>
              <a:rPr lang="en-US" dirty="0">
                <a:solidFill>
                  <a:srgbClr val="000000"/>
                </a:solidFill>
                <a:latin typeface="Arial" panose="020B0604020202020204" pitchFamily="34" charset="0"/>
                <a:cs typeface="Arial" panose="020B0604020202020204" pitchFamily="34" charset="0"/>
              </a:rPr>
              <a:t> → </a:t>
            </a:r>
            <a:r>
              <a:rPr lang="en-US" dirty="0" err="1">
                <a:solidFill>
                  <a:srgbClr val="000000"/>
                </a:solidFill>
                <a:latin typeface="Arial" panose="020B0604020202020204" pitchFamily="34" charset="0"/>
                <a:cs typeface="Arial" panose="020B0604020202020204" pitchFamily="34" charset="0"/>
              </a:rPr>
              <a:t>roomName</a:t>
            </a:r>
            <a:r>
              <a:rPr lang="en-US" dirty="0">
                <a:solidFill>
                  <a:srgbClr val="000000"/>
                </a:solidFill>
                <a:latin typeface="Arial" panose="020B0604020202020204" pitchFamily="34" charset="0"/>
                <a:cs typeface="Arial" panose="020B0604020202020204" pitchFamily="34" charset="0"/>
              </a:rPr>
              <a:t> (a teacher holds all classes in the same room, by the domain description</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roomName</a:t>
            </a:r>
            <a:r>
              <a:rPr lang="en-US" dirty="0">
                <a:solidFill>
                  <a:srgbClr val="000000"/>
                </a:solidFill>
                <a:latin typeface="Arial" panose="020B0604020202020204" pitchFamily="34" charset="0"/>
                <a:cs typeface="Arial" panose="020B0604020202020204" pitchFamily="34" charset="0"/>
              </a:rPr>
              <a:t> → #seats (a room has only one number of seats</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courseName</a:t>
            </a:r>
            <a:r>
              <a:rPr lang="en-US" dirty="0">
                <a:solidFill>
                  <a:srgbClr val="000000"/>
                </a:solidFill>
                <a:latin typeface="Arial" panose="020B0604020202020204" pitchFamily="34" charset="0"/>
                <a:cs typeface="Arial" panose="020B0604020202020204" pitchFamily="34" charset="0"/>
              </a:rPr>
              <a:t>, weekday, hour → </a:t>
            </a:r>
            <a:r>
              <a:rPr lang="en-US" dirty="0" err="1">
                <a:solidFill>
                  <a:srgbClr val="000000"/>
                </a:solidFill>
                <a:latin typeface="Arial" panose="020B0604020202020204" pitchFamily="34" charset="0"/>
                <a:cs typeface="Arial" panose="020B0604020202020204" pitchFamily="34" charset="0"/>
              </a:rPr>
              <a:t>roomName</a:t>
            </a:r>
            <a:r>
              <a:rPr lang="en-US" dirty="0">
                <a:solidFill>
                  <a:srgbClr val="000000"/>
                </a:solidFill>
                <a:latin typeface="Arial" panose="020B0604020202020204" pitchFamily="34" charset="0"/>
                <a:cs typeface="Arial" panose="020B0604020202020204" pitchFamily="34" charset="0"/>
              </a:rPr>
              <a:t> (a course has only one class at the same time</a:t>
            </a:r>
            <a:r>
              <a:rPr lang="en-US" dirty="0" smtClean="0">
                <a:solidFill>
                  <a:srgbClr val="000000"/>
                </a:solidFill>
                <a:latin typeface="Arial" panose="020B0604020202020204" pitchFamily="34" charset="0"/>
                <a:cs typeface="Arial" panose="020B0604020202020204" pitchFamily="34" charset="0"/>
              </a:rPr>
              <a:t>)</a:t>
            </a:r>
            <a:endParaRPr lang="tr-TR" dirty="0" smtClean="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roomName</a:t>
            </a:r>
            <a:r>
              <a:rPr lang="en-US" dirty="0">
                <a:solidFill>
                  <a:srgbClr val="000000"/>
                </a:solidFill>
                <a:latin typeface="Arial" panose="020B0604020202020204" pitchFamily="34" charset="0"/>
                <a:cs typeface="Arial" panose="020B0604020202020204" pitchFamily="34" charset="0"/>
              </a:rPr>
              <a:t>, weekday, hour → </a:t>
            </a:r>
            <a:r>
              <a:rPr lang="en-US" dirty="0" err="1">
                <a:solidFill>
                  <a:srgbClr val="000000"/>
                </a:solidFill>
                <a:latin typeface="Arial" panose="020B0604020202020204" pitchFamily="34" charset="0"/>
                <a:cs typeface="Arial" panose="020B0604020202020204" pitchFamily="34" charset="0"/>
              </a:rPr>
              <a:t>courseName</a:t>
            </a:r>
            <a:r>
              <a:rPr lang="en-US" dirty="0">
                <a:solidFill>
                  <a:srgbClr val="000000"/>
                </a:solidFill>
                <a:latin typeface="Arial" panose="020B0604020202020204" pitchFamily="34" charset="0"/>
                <a:cs typeface="Arial" panose="020B0604020202020204" pitchFamily="34" charset="0"/>
              </a:rPr>
              <a:t> (only one course at a time can be in a room)</a:t>
            </a:r>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6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 y="751344"/>
            <a:ext cx="8153400" cy="4431983"/>
          </a:xfrm>
          <a:prstGeom prst="rect">
            <a:avLst/>
          </a:prstGeom>
        </p:spPr>
        <p:txBody>
          <a:bodyPr wrap="square">
            <a:spAutoFit/>
          </a:bodyPr>
          <a:lstStyle/>
          <a:p>
            <a:r>
              <a:rPr lang="en-US" sz="2400" dirty="0" smtClean="0"/>
              <a:t>Note </a:t>
            </a:r>
            <a:r>
              <a:rPr lang="en-US" sz="2400" dirty="0"/>
              <a:t>that the second to last is actually not needed, since we have </a:t>
            </a:r>
            <a:r>
              <a:rPr lang="en-US" sz="2400" dirty="0" err="1"/>
              <a:t>courseName</a:t>
            </a:r>
            <a:r>
              <a:rPr lang="en-US" sz="2400" dirty="0"/>
              <a:t> → </a:t>
            </a:r>
            <a:r>
              <a:rPr lang="en-US" sz="2400" dirty="0" err="1"/>
              <a:t>teacherName</a:t>
            </a:r>
            <a:r>
              <a:rPr lang="en-US" sz="2400" dirty="0"/>
              <a:t>, </a:t>
            </a:r>
            <a:r>
              <a:rPr lang="en-US" sz="2400" dirty="0" err="1"/>
              <a:t>teacherName</a:t>
            </a:r>
            <a:r>
              <a:rPr lang="en-US" sz="2400" dirty="0"/>
              <a:t> → </a:t>
            </a:r>
            <a:r>
              <a:rPr lang="en-US" sz="2400" dirty="0" err="1"/>
              <a:t>roomName</a:t>
            </a:r>
            <a:r>
              <a:rPr lang="en-US" sz="2400" dirty="0"/>
              <a:t>. This set, the set of given FDs, is called F.</a:t>
            </a:r>
          </a:p>
          <a:p>
            <a:r>
              <a:rPr lang="en-US" sz="2400" dirty="0"/>
              <a:t>To find possible keys for the full relation, we need to compute the closures of all attributes. A trick is that we don't need to look at attributes that never appear on the left-hand side of a FD, since these can never give anything new. Another trick is that we only need to look at attribute sets that are supersets of some left-hand side for some FD, since if the set was not a superset of some left-hand side then there would be no FDs to follow!</a:t>
            </a:r>
          </a:p>
          <a:p>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27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2400" y="533400"/>
            <a:ext cx="8763000" cy="3693319"/>
          </a:xfrm>
          <a:prstGeom prst="rect">
            <a:avLst/>
          </a:prstGeom>
        </p:spPr>
        <p:txBody>
          <a:bodyPr wrap="square">
            <a:spAutoFit/>
          </a:bodyPr>
          <a:lstStyle/>
          <a:p>
            <a:r>
              <a:rPr lang="tr-TR" dirty="0" err="1">
                <a:solidFill>
                  <a:srgbClr val="000000"/>
                </a:solidFill>
                <a:latin typeface="Times New Roman" panose="02020603050405020304" pitchFamily="18" charset="0"/>
              </a:rPr>
              <a:t>We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get</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students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teacherTitle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seats</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teacherTitle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seats</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seats</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weekday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hour</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all</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attributes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only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weekday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and</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hour</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missing</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from</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weekday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hour</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all</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attributes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weekday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hour</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gives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courseName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from</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there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the</a:t>
            </a:r>
            <a:r>
              <a:rPr lang="tr-TR" dirty="0">
                <a:solidFill>
                  <a:srgbClr val="000000"/>
                </a:solidFill>
                <a:latin typeface="Times New Roman" panose="02020603050405020304" pitchFamily="18" charset="0"/>
              </a:rPr>
              <a:t> rest)</a:t>
            </a:r>
          </a:p>
          <a:p>
            <a:pPr>
              <a:buFont typeface="Arial" panose="020B0604020202020204" pitchFamily="34" charset="0"/>
              <a:buChar char="•"/>
            </a:pPr>
            <a:r>
              <a:rPr lang="tr-TR" dirty="0">
                <a:solidFill>
                  <a:srgbClr val="000000"/>
                </a:solidFill>
                <a:latin typeface="Times New Roman" panose="02020603050405020304" pitchFamily="18" charset="0"/>
              </a:rPr>
              <a:t>{</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weekday</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hour</a:t>
            </a:r>
            <a:r>
              <a:rPr lang="tr-TR" dirty="0">
                <a:solidFill>
                  <a:srgbClr val="000000"/>
                </a:solidFill>
                <a:latin typeface="Times New Roman" panose="02020603050405020304" pitchFamily="18" charset="0"/>
              </a:rPr>
              <a:t>}+ = </a:t>
            </a:r>
            <a:r>
              <a:rPr lang="tr-TR" dirty="0" err="1">
                <a:solidFill>
                  <a:srgbClr val="000000"/>
                </a:solidFill>
                <a:latin typeface="Times New Roman" panose="02020603050405020304" pitchFamily="18" charset="0"/>
              </a:rPr>
              <a:t>all</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attributes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teacherName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gives</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roomName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from</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there</a:t>
            </a:r>
            <a:r>
              <a:rPr lang="tr-TR" dirty="0">
                <a:solidFill>
                  <a:srgbClr val="000000"/>
                </a:solidFill>
                <a:latin typeface="Times New Roman" panose="02020603050405020304" pitchFamily="18" charset="0"/>
              </a:rPr>
              <a:t> </a:t>
            </a:r>
            <a:r>
              <a:rPr lang="tr-TR" dirty="0" err="1">
                <a:solidFill>
                  <a:srgbClr val="000000"/>
                </a:solidFill>
                <a:latin typeface="Times New Roman" panose="02020603050405020304" pitchFamily="18" charset="0"/>
              </a:rPr>
              <a:t>the</a:t>
            </a:r>
            <a:r>
              <a:rPr lang="tr-TR" dirty="0">
                <a:solidFill>
                  <a:srgbClr val="000000"/>
                </a:solidFill>
                <a:latin typeface="Times New Roman" panose="02020603050405020304" pitchFamily="18" charset="0"/>
              </a:rPr>
              <a:t> rest)</a:t>
            </a:r>
            <a:endParaRPr lang="tr-T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94183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1000" y="1166843"/>
            <a:ext cx="8229600" cy="4893647"/>
          </a:xfrm>
          <a:prstGeom prst="rect">
            <a:avLst/>
          </a:prstGeom>
        </p:spPr>
        <p:txBody>
          <a:bodyPr wrap="square">
            <a:spAutoFit/>
          </a:bodyPr>
          <a:lstStyle/>
          <a:p>
            <a:r>
              <a:rPr lang="en-US" sz="2400" dirty="0">
                <a:solidFill>
                  <a:srgbClr val="000000"/>
                </a:solidFill>
                <a:latin typeface="Times New Roman" panose="02020603050405020304" pitchFamily="18" charset="0"/>
              </a:rPr>
              <a:t>From this we see that weekday and hour, together with any one of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and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forms a key for the relation. We never need to check anything that is a superset of a key, so we are done here.</a:t>
            </a:r>
          </a:p>
          <a:p>
            <a:r>
              <a:rPr lang="en-US" sz="2400" dirty="0">
                <a:solidFill>
                  <a:srgbClr val="000000"/>
                </a:solidFill>
                <a:latin typeface="Times New Roman" panose="02020603050405020304" pitchFamily="18" charset="0"/>
              </a:rPr>
              <a:t>The full set of FDs for this relation, i.e. the closure of F (F+), is thus:</a:t>
            </a:r>
          </a:p>
          <a:p>
            <a:pPr>
              <a:buFont typeface="Arial" panose="020B0604020202020204" pitchFamily="34" charset="0"/>
              <a:buChar char="•"/>
            </a:pP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#students,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#seats</a:t>
            </a:r>
          </a:p>
          <a:p>
            <a:pPr>
              <a:buFont typeface="Arial" panose="020B0604020202020204" pitchFamily="34" charset="0"/>
              <a:buChar char="•"/>
            </a:pP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#seats</a:t>
            </a:r>
          </a:p>
          <a:p>
            <a:pPr>
              <a:buFont typeface="Arial" panose="020B0604020202020204" pitchFamily="34" charset="0"/>
              <a:buChar char="•"/>
            </a:pP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 #seats</a:t>
            </a:r>
          </a:p>
          <a:p>
            <a:pPr>
              <a:buFont typeface="Arial" panose="020B0604020202020204" pitchFamily="34" charset="0"/>
              <a:buChar char="•"/>
            </a:pP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weekday, hour →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#students, </a:t>
            </a:r>
            <a:r>
              <a:rPr lang="en-US" sz="2400" dirty="0" err="1">
                <a:solidFill>
                  <a:srgbClr val="000000"/>
                </a:solidFill>
                <a:latin typeface="Times New Roman" panose="02020603050405020304" pitchFamily="18" charset="0"/>
              </a:rPr>
              <a:t>teacherTitle</a:t>
            </a:r>
            <a:endParaRPr lang="en-US" sz="2400" dirty="0">
              <a:solidFill>
                <a:srgbClr val="000000"/>
              </a:solidFill>
              <a:latin typeface="Times New Roman" panose="02020603050405020304" pitchFamily="18" charset="0"/>
            </a:endParaRPr>
          </a:p>
          <a:p>
            <a:pPr>
              <a:buFont typeface="Arial" panose="020B0604020202020204" pitchFamily="34" charset="0"/>
              <a:buChar char="•"/>
            </a:pP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weekday, hour →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#students</a:t>
            </a:r>
            <a:endParaRPr lang="en-US"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05041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1000" y="1582341"/>
            <a:ext cx="8305800" cy="3785652"/>
          </a:xfrm>
          <a:prstGeom prst="rect">
            <a:avLst/>
          </a:prstGeom>
        </p:spPr>
        <p:txBody>
          <a:bodyPr wrap="square">
            <a:spAutoFit/>
          </a:bodyPr>
          <a:lstStyle/>
          <a:p>
            <a:r>
              <a:rPr lang="en-US" sz="2400" b="1" dirty="0">
                <a:solidFill>
                  <a:srgbClr val="000000"/>
                </a:solidFill>
                <a:latin typeface="Times New Roman" panose="02020603050405020304" pitchFamily="18" charset="0"/>
              </a:rPr>
              <a:t>Decomposition</a:t>
            </a:r>
          </a:p>
          <a:p>
            <a:r>
              <a:rPr lang="en-US" sz="2400" dirty="0">
                <a:solidFill>
                  <a:srgbClr val="000000"/>
                </a:solidFill>
                <a:latin typeface="Times New Roman" panose="02020603050405020304" pitchFamily="18" charset="0"/>
              </a:rPr>
              <a:t>First we need to find the violations, considering all FDs including the ones that we got from computing closures above. One violation is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so we shall do the first step of decomposition on this. We get</a:t>
            </a:r>
          </a:p>
          <a:p>
            <a:pPr>
              <a:buFont typeface="Arial" panose="020B0604020202020204" pitchFamily="34" charset="0"/>
              <a:buChar char="•"/>
            </a:pPr>
            <a:r>
              <a:rPr lang="en-US" sz="2400" dirty="0">
                <a:solidFill>
                  <a:srgbClr val="000000"/>
                </a:solidFill>
                <a:latin typeface="Times New Roman" panose="02020603050405020304" pitchFamily="18" charset="0"/>
              </a:rPr>
              <a:t>R1(</a:t>
            </a:r>
            <a:r>
              <a:rPr lang="en-US" sz="2400" u="sng"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#students,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#seats) (i.e. the attributes in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a:t>
            </a:r>
          </a:p>
          <a:p>
            <a:pPr>
              <a:buFont typeface="Arial" panose="020B0604020202020204" pitchFamily="34" charset="0"/>
              <a:buChar char="•"/>
            </a:pPr>
            <a:r>
              <a:rPr lang="en-US" sz="2400" dirty="0">
                <a:solidFill>
                  <a:srgbClr val="000000"/>
                </a:solidFill>
                <a:latin typeface="Times New Roman" panose="02020603050405020304" pitchFamily="18" charset="0"/>
              </a:rPr>
              <a:t>R2(</a:t>
            </a:r>
            <a:r>
              <a:rPr lang="en-US" sz="2400" u="sng"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u="sng" dirty="0">
                <a:solidFill>
                  <a:srgbClr val="000000"/>
                </a:solidFill>
                <a:latin typeface="Times New Roman" panose="02020603050405020304" pitchFamily="18" charset="0"/>
              </a:rPr>
              <a:t>weekday</a:t>
            </a:r>
            <a:r>
              <a:rPr lang="en-US" sz="2400" dirty="0">
                <a:solidFill>
                  <a:srgbClr val="000000"/>
                </a:solidFill>
                <a:latin typeface="Times New Roman" panose="02020603050405020304" pitchFamily="18" charset="0"/>
              </a:rPr>
              <a:t>, </a:t>
            </a:r>
            <a:r>
              <a:rPr lang="en-US" sz="2400" u="sng" dirty="0">
                <a:solidFill>
                  <a:srgbClr val="000000"/>
                </a:solidFill>
                <a:latin typeface="Times New Roman" panose="02020603050405020304" pitchFamily="18" charset="0"/>
              </a:rPr>
              <a:t>hour</a:t>
            </a:r>
            <a:r>
              <a:rPr lang="en-US" sz="2400" dirty="0">
                <a:solidFill>
                  <a:srgbClr val="000000"/>
                </a:solidFill>
                <a:latin typeface="Times New Roman" panose="02020603050405020304" pitchFamily="18" charset="0"/>
              </a:rPr>
              <a:t>) (i.e. the remaining attributes, plus </a:t>
            </a:r>
            <a:r>
              <a:rPr lang="en-US" sz="2400"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a:t>
            </a:r>
          </a:p>
          <a:p>
            <a:pPr>
              <a:buFont typeface="Arial" panose="020B0604020202020204" pitchFamily="34" charset="0"/>
              <a:buChar char="•"/>
            </a:pPr>
            <a:r>
              <a:rPr lang="en-US" sz="2400" dirty="0">
                <a:solidFill>
                  <a:srgbClr val="000000"/>
                </a:solidFill>
                <a:latin typeface="Times New Roman" panose="02020603050405020304" pitchFamily="18" charset="0"/>
              </a:rPr>
              <a:t>A reference from R2.courseName to R1.courseName</a:t>
            </a:r>
            <a:endParaRPr lang="en-US"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4702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4800" y="1582341"/>
            <a:ext cx="8305800" cy="3416320"/>
          </a:xfrm>
          <a:prstGeom prst="rect">
            <a:avLst/>
          </a:prstGeom>
        </p:spPr>
        <p:txBody>
          <a:bodyPr wrap="square">
            <a:spAutoFit/>
          </a:bodyPr>
          <a:lstStyle/>
          <a:p>
            <a:r>
              <a:rPr lang="en-US" sz="2400" dirty="0">
                <a:solidFill>
                  <a:srgbClr val="000000"/>
                </a:solidFill>
                <a:latin typeface="Times New Roman" panose="02020603050405020304" pitchFamily="18" charset="0"/>
              </a:rPr>
              <a:t>R2 is now fine, but we still have violations in R1, for instance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 #seats, so we get</a:t>
            </a:r>
          </a:p>
          <a:p>
            <a:pPr>
              <a:buFont typeface="Arial" panose="020B0604020202020204" pitchFamily="34" charset="0"/>
              <a:buChar char="•"/>
            </a:pPr>
            <a:r>
              <a:rPr lang="en-US" sz="2400" dirty="0">
                <a:solidFill>
                  <a:srgbClr val="000000"/>
                </a:solidFill>
                <a:latin typeface="Times New Roman" panose="02020603050405020304" pitchFamily="18" charset="0"/>
              </a:rPr>
              <a:t>R11(</a:t>
            </a:r>
            <a:r>
              <a:rPr lang="en-US" sz="2400" u="sng"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#seats) (i.e.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a:t>
            </a:r>
          </a:p>
          <a:p>
            <a:pPr>
              <a:buFont typeface="Arial" panose="020B0604020202020204" pitchFamily="34" charset="0"/>
              <a:buChar char="•"/>
            </a:pPr>
            <a:r>
              <a:rPr lang="en-US" sz="2400" dirty="0">
                <a:solidFill>
                  <a:srgbClr val="000000"/>
                </a:solidFill>
                <a:latin typeface="Times New Roman" panose="02020603050405020304" pitchFamily="18" charset="0"/>
              </a:rPr>
              <a:t>R12(</a:t>
            </a:r>
            <a:r>
              <a:rPr lang="en-US" sz="2400" u="sng"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#students,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(i.e. the rest, plus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a:t>
            </a:r>
          </a:p>
          <a:p>
            <a:pPr>
              <a:buFont typeface="Arial" panose="020B0604020202020204" pitchFamily="34" charset="0"/>
              <a:buChar char="•"/>
            </a:pPr>
            <a:r>
              <a:rPr lang="en-US" sz="2400" dirty="0">
                <a:solidFill>
                  <a:srgbClr val="000000"/>
                </a:solidFill>
                <a:latin typeface="Times New Roman" panose="02020603050405020304" pitchFamily="18" charset="0"/>
              </a:rPr>
              <a:t>A reference from R12.roomName to R11.roomName</a:t>
            </a:r>
          </a:p>
          <a:p>
            <a:pPr>
              <a:buFont typeface="Arial" panose="020B0604020202020204" pitchFamily="34" charset="0"/>
              <a:buChar char="•"/>
            </a:pPr>
            <a:r>
              <a:rPr lang="en-US" sz="2400" dirty="0">
                <a:solidFill>
                  <a:srgbClr val="000000"/>
                </a:solidFill>
                <a:latin typeface="Times New Roman" panose="02020603050405020304" pitchFamily="18" charset="0"/>
              </a:rPr>
              <a:t>Note that R1 no longer exists. But R12 is the remains of R1 when the FD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 #seats has been resolved, and thus the reference from R2 to R1 should now go to R12 instead.</a:t>
            </a:r>
            <a:endParaRPr lang="en-US"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9848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1000" y="762000"/>
            <a:ext cx="8686800" cy="3416320"/>
          </a:xfrm>
          <a:prstGeom prst="rect">
            <a:avLst/>
          </a:prstGeom>
        </p:spPr>
        <p:txBody>
          <a:bodyPr wrap="square">
            <a:spAutoFit/>
          </a:bodyPr>
          <a:lstStyle/>
          <a:p>
            <a:r>
              <a:rPr lang="en-US" sz="2400" dirty="0">
                <a:solidFill>
                  <a:srgbClr val="000000"/>
                </a:solidFill>
                <a:latin typeface="Times New Roman" panose="02020603050405020304" pitchFamily="18" charset="0"/>
              </a:rPr>
              <a:t>R11 is now fine, but we still have violations in R12, for instance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so we get</a:t>
            </a:r>
          </a:p>
          <a:p>
            <a:pPr>
              <a:buFont typeface="Arial" panose="020B0604020202020204" pitchFamily="34" charset="0"/>
              <a:buChar char="•"/>
            </a:pPr>
            <a:r>
              <a:rPr lang="en-US" sz="2400" dirty="0">
                <a:solidFill>
                  <a:srgbClr val="000000"/>
                </a:solidFill>
                <a:latin typeface="Times New Roman" panose="02020603050405020304" pitchFamily="18" charset="0"/>
              </a:rPr>
              <a:t>R121(</a:t>
            </a:r>
            <a:r>
              <a:rPr lang="en-US" sz="2400" u="sng"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teacherTitle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(i.e.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restricted to R11 (meaning #seats no longer exists in R11)).</a:t>
            </a:r>
          </a:p>
          <a:p>
            <a:pPr>
              <a:buFont typeface="Arial" panose="020B0604020202020204" pitchFamily="34" charset="0"/>
              <a:buChar char="•"/>
            </a:pPr>
            <a:r>
              <a:rPr lang="en-US" sz="2400" dirty="0">
                <a:solidFill>
                  <a:srgbClr val="000000"/>
                </a:solidFill>
                <a:latin typeface="Times New Roman" panose="02020603050405020304" pitchFamily="18" charset="0"/>
              </a:rPr>
              <a:t>R122(</a:t>
            </a:r>
            <a:r>
              <a:rPr lang="en-US" sz="2400" u="sng" dirty="0" err="1">
                <a:solidFill>
                  <a:srgbClr val="000000"/>
                </a:solidFill>
                <a:latin typeface="Times New Roman" panose="02020603050405020304" pitchFamily="18" charset="0"/>
              </a:rPr>
              <a:t>courseName</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 #students) (i.e. the rest, plus </a:t>
            </a:r>
            <a:r>
              <a:rPr lang="en-US" sz="2400" dirty="0" err="1">
                <a:solidFill>
                  <a:srgbClr val="000000"/>
                </a:solidFill>
                <a:latin typeface="Times New Roman" panose="02020603050405020304" pitchFamily="18" charset="0"/>
              </a:rPr>
              <a:t>teacherName</a:t>
            </a:r>
            <a:r>
              <a:rPr lang="en-US" sz="2400" dirty="0">
                <a:solidFill>
                  <a:srgbClr val="000000"/>
                </a:solidFill>
                <a:latin typeface="Times New Roman" panose="02020603050405020304" pitchFamily="18" charset="0"/>
              </a:rPr>
              <a:t>)</a:t>
            </a:r>
          </a:p>
          <a:p>
            <a:pPr>
              <a:buFont typeface="Arial" panose="020B0604020202020204" pitchFamily="34" charset="0"/>
              <a:buChar char="•"/>
            </a:pPr>
            <a:r>
              <a:rPr lang="en-US" sz="2400" dirty="0">
                <a:solidFill>
                  <a:srgbClr val="000000"/>
                </a:solidFill>
                <a:latin typeface="Times New Roman" panose="02020603050405020304" pitchFamily="18" charset="0"/>
              </a:rPr>
              <a:t>A reference from R122.teacherName to R121.teacherName</a:t>
            </a:r>
          </a:p>
          <a:p>
            <a:pPr>
              <a:buFont typeface="Arial" panose="020B0604020202020204" pitchFamily="34" charset="0"/>
              <a:buChar char="•"/>
            </a:pPr>
            <a:r>
              <a:rPr lang="en-US" sz="2400" dirty="0">
                <a:solidFill>
                  <a:srgbClr val="000000"/>
                </a:solidFill>
                <a:latin typeface="Times New Roman" panose="02020603050405020304" pitchFamily="18" charset="0"/>
              </a:rPr>
              <a:t>The </a:t>
            </a:r>
            <a:r>
              <a:rPr lang="en-US" sz="2400" dirty="0" err="1">
                <a:solidFill>
                  <a:srgbClr val="000000"/>
                </a:solidFill>
                <a:latin typeface="Times New Roman" panose="02020603050405020304" pitchFamily="18" charset="0"/>
              </a:rPr>
              <a:t>roomName</a:t>
            </a:r>
            <a:r>
              <a:rPr lang="en-US" sz="2400" dirty="0">
                <a:solidFill>
                  <a:srgbClr val="000000"/>
                </a:solidFill>
                <a:latin typeface="Times New Roman" panose="02020603050405020304" pitchFamily="18" charset="0"/>
              </a:rPr>
              <a:t> in R121 should still refer to R11.</a:t>
            </a:r>
          </a:p>
          <a:p>
            <a:pPr>
              <a:buFont typeface="Arial" panose="020B0604020202020204" pitchFamily="34" charset="0"/>
              <a:buChar char="•"/>
            </a:pPr>
            <a:r>
              <a:rPr lang="en-US" sz="2400" dirty="0">
                <a:solidFill>
                  <a:srgbClr val="000000"/>
                </a:solidFill>
                <a:latin typeface="Times New Roman" panose="02020603050405020304" pitchFamily="18" charset="0"/>
              </a:rPr>
              <a:t>The reference from R2.courseName now goes to R122 instead.</a:t>
            </a:r>
            <a:endParaRPr lang="en-US" sz="2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76202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1227</Words>
  <Application>Microsoft Office PowerPoint</Application>
  <PresentationFormat>Ekran Gösterisi (4:3)</PresentationFormat>
  <Paragraphs>78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dc:title>
  <dc:creator>DELL</dc:creator>
  <cp:lastModifiedBy>DELL</cp:lastModifiedBy>
  <cp:revision>18</cp:revision>
  <dcterms:created xsi:type="dcterms:W3CDTF">2020-02-07T19:38:27Z</dcterms:created>
  <dcterms:modified xsi:type="dcterms:W3CDTF">2020-02-10T20:56:11Z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2020-02-07T00:00:00Z</vt:filetime>
  </property>
</Properties>
</file>