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3" r:id="rId2"/>
    <p:sldId id="297" r:id="rId3"/>
    <p:sldId id="300" r:id="rId4"/>
    <p:sldId id="299" r:id="rId5"/>
    <p:sldId id="301" r:id="rId6"/>
    <p:sldId id="302" r:id="rId7"/>
    <p:sldId id="303" r:id="rId8"/>
    <p:sldId id="304" r:id="rId9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23791" y="2500503"/>
            <a:ext cx="6896417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649385" y="3805770"/>
            <a:ext cx="3845229" cy="12026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1215" y="481203"/>
            <a:ext cx="7481569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7855" y="1627073"/>
            <a:ext cx="8148289" cy="2440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2651478"/>
            <a:ext cx="9144000" cy="626519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/>
          <a:p>
            <a:pPr marL="10860" algn="ctr">
              <a:spcBef>
                <a:spcPts val="86"/>
              </a:spcBef>
            </a:pPr>
            <a:r>
              <a:rPr lang="tr-TR" sz="4000" spc="-4" dirty="0" smtClean="0">
                <a:latin typeface="Arial"/>
                <a:cs typeface="Arial"/>
              </a:rPr>
              <a:t>GE 103- </a:t>
            </a:r>
            <a:r>
              <a:rPr sz="4000" spc="-4" dirty="0" smtClean="0">
                <a:latin typeface="Arial"/>
                <a:cs typeface="Arial"/>
              </a:rPr>
              <a:t>Database</a:t>
            </a:r>
            <a:r>
              <a:rPr sz="4000" spc="-64" dirty="0" smtClean="0">
                <a:latin typeface="Arial"/>
                <a:cs typeface="Arial"/>
              </a:rPr>
              <a:t> </a:t>
            </a:r>
            <a:r>
              <a:rPr lang="tr-TR" sz="4000" spc="-4" dirty="0" smtClean="0">
                <a:solidFill>
                  <a:srgbClr val="0000FF"/>
                </a:solidFill>
                <a:latin typeface="Arial"/>
                <a:cs typeface="Arial"/>
              </a:rPr>
              <a:t>Management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28476" y="3863592"/>
            <a:ext cx="4781923" cy="2299093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/>
          <a:p>
            <a:pPr marL="10860" algn="ctr">
              <a:spcBef>
                <a:spcPts val="86"/>
              </a:spcBef>
            </a:pPr>
            <a:r>
              <a:rPr lang="tr-TR" sz="2907" spc="-13" dirty="0" smtClean="0">
                <a:latin typeface="Arial"/>
                <a:cs typeface="Arial"/>
              </a:rPr>
              <a:t>Lab#02</a:t>
            </a:r>
          </a:p>
          <a:p>
            <a:pPr marL="10860" algn="ctr">
              <a:spcBef>
                <a:spcPts val="86"/>
              </a:spcBef>
            </a:pPr>
            <a:endParaRPr lang="tr-TR" sz="2907" spc="-13" dirty="0">
              <a:latin typeface="Arial"/>
              <a:cs typeface="Arial"/>
            </a:endParaRPr>
          </a:p>
          <a:p>
            <a:pPr marL="10860" algn="ctr">
              <a:spcBef>
                <a:spcPts val="86"/>
              </a:spcBef>
            </a:pPr>
            <a:r>
              <a:rPr lang="tr-TR" sz="2907" b="1" spc="-13" dirty="0" smtClean="0">
                <a:latin typeface="Arial"/>
                <a:cs typeface="Arial"/>
              </a:rPr>
              <a:t>E/R </a:t>
            </a:r>
            <a:r>
              <a:rPr lang="tr-TR" sz="2907" b="1" spc="-13" dirty="0" err="1" smtClean="0">
                <a:latin typeface="Arial"/>
                <a:cs typeface="Arial"/>
              </a:rPr>
              <a:t>Diagrams</a:t>
            </a:r>
            <a:endParaRPr lang="tr-TR" sz="2907" b="1" spc="-13" dirty="0" smtClean="0">
              <a:latin typeface="Arial"/>
              <a:cs typeface="Arial"/>
            </a:endParaRPr>
          </a:p>
          <a:p>
            <a:pPr marL="10860" algn="ctr">
              <a:spcBef>
                <a:spcPts val="86"/>
              </a:spcBef>
            </a:pPr>
            <a:endParaRPr lang="tr-TR" sz="2907" spc="-13" dirty="0">
              <a:latin typeface="Arial"/>
              <a:cs typeface="Arial"/>
            </a:endParaRPr>
          </a:p>
          <a:p>
            <a:pPr marL="10860" algn="ctr">
              <a:spcBef>
                <a:spcPts val="86"/>
              </a:spcBef>
            </a:pPr>
            <a:endParaRPr sz="2907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140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/>
          <p:cNvSpPr txBox="1"/>
          <p:nvPr/>
        </p:nvSpPr>
        <p:spPr>
          <a:xfrm>
            <a:off x="304800" y="228600"/>
            <a:ext cx="838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Consider the following information about a university database</a:t>
            </a:r>
            <a:r>
              <a:rPr lang="en-US" sz="2400" b="1" dirty="0" smtClean="0">
                <a:solidFill>
                  <a:srgbClr val="C00000"/>
                </a:solidFill>
              </a:rPr>
              <a:t>:</a:t>
            </a:r>
            <a:endParaRPr lang="tr-TR" sz="2400" b="1" dirty="0" smtClean="0">
              <a:solidFill>
                <a:srgbClr val="C00000"/>
              </a:solidFill>
            </a:endParaRP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Professors have an SSN, a name, an age, a rank, and a research specialty.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Projects have a project number, a sponsor name (e.g., NSF), a starting date, </a:t>
            </a:r>
            <a:r>
              <a:rPr lang="en-US" sz="2400" dirty="0" smtClean="0"/>
              <a:t>an</a:t>
            </a:r>
            <a:r>
              <a:rPr lang="tr-TR" sz="2400" dirty="0" smtClean="0"/>
              <a:t> </a:t>
            </a:r>
            <a:r>
              <a:rPr lang="en-US" sz="2400" dirty="0" smtClean="0"/>
              <a:t>ending </a:t>
            </a:r>
            <a:r>
              <a:rPr lang="en-US" sz="2400" dirty="0"/>
              <a:t>date, and a budget.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Graduate students have an SSN, a name, an age, and a degree program (e.g., M.S</a:t>
            </a:r>
            <a:r>
              <a:rPr lang="en-US" sz="2400" dirty="0" smtClean="0"/>
              <a:t>.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/>
              <a:t>Ph.D</a:t>
            </a:r>
            <a:r>
              <a:rPr lang="tr-TR" sz="2400" dirty="0"/>
              <a:t>.).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Each project is managed by one professor (known as the project’s principal investigator).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Each project is worked on by one or more professors (known as the </a:t>
            </a:r>
            <a:r>
              <a:rPr lang="en-US" sz="2400" dirty="0" smtClean="0"/>
              <a:t>project’s</a:t>
            </a:r>
            <a:r>
              <a:rPr lang="tr-TR" sz="2400" dirty="0" smtClean="0"/>
              <a:t> </a:t>
            </a:r>
            <a:r>
              <a:rPr lang="tr-TR" sz="2400" dirty="0" err="1" smtClean="0"/>
              <a:t>co-investigators</a:t>
            </a:r>
            <a:r>
              <a:rPr lang="tr-TR" sz="2400" dirty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Professors can manage and/or work on multiple projects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061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/>
          <p:cNvSpPr txBox="1"/>
          <p:nvPr/>
        </p:nvSpPr>
        <p:spPr>
          <a:xfrm>
            <a:off x="304800" y="228600"/>
            <a:ext cx="8382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Each </a:t>
            </a:r>
            <a:r>
              <a:rPr lang="en-US" sz="2000" dirty="0"/>
              <a:t>project is worked on by one or more graduate students (known as </a:t>
            </a:r>
            <a:r>
              <a:rPr lang="en-US" sz="2000" dirty="0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project’s</a:t>
            </a:r>
            <a:r>
              <a:rPr lang="tr-TR" sz="2000" dirty="0" smtClean="0"/>
              <a:t> </a:t>
            </a:r>
            <a:r>
              <a:rPr lang="tr-TR" sz="2000" dirty="0" err="1"/>
              <a:t>research</a:t>
            </a:r>
            <a:r>
              <a:rPr lang="tr-TR" sz="2000" dirty="0"/>
              <a:t> </a:t>
            </a:r>
            <a:r>
              <a:rPr lang="tr-TR" sz="2000" dirty="0" err="1"/>
              <a:t>assistants</a:t>
            </a:r>
            <a:r>
              <a:rPr lang="tr-TR" sz="2000" dirty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When graduate students work on a project, a professor must supervise their </a:t>
            </a:r>
            <a:r>
              <a:rPr lang="en-US" sz="2000" dirty="0" smtClean="0"/>
              <a:t>work</a:t>
            </a:r>
            <a:r>
              <a:rPr lang="tr-TR" sz="2000" dirty="0" smtClean="0"/>
              <a:t> </a:t>
            </a:r>
            <a:r>
              <a:rPr lang="en-US" sz="2000" dirty="0" smtClean="0"/>
              <a:t>on </a:t>
            </a:r>
            <a:r>
              <a:rPr lang="en-US" sz="2000" dirty="0"/>
              <a:t>the project. Graduate students can work on multiple projects, in which </a:t>
            </a:r>
            <a:r>
              <a:rPr lang="en-US" sz="2000" dirty="0" smtClean="0"/>
              <a:t>case</a:t>
            </a:r>
            <a:r>
              <a:rPr lang="tr-TR" sz="2000" dirty="0" smtClean="0"/>
              <a:t> </a:t>
            </a:r>
            <a:r>
              <a:rPr lang="en-US" sz="2000" dirty="0" smtClean="0"/>
              <a:t>they </a:t>
            </a:r>
            <a:r>
              <a:rPr lang="en-US" sz="2000" dirty="0"/>
              <a:t>will have a (potentially different) supervisor for each 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Departments have a department number, a department name, and a main office</a:t>
            </a:r>
            <a:r>
              <a:rPr lang="en-US" sz="2000" dirty="0" smtClean="0"/>
              <a:t>.</a:t>
            </a:r>
            <a:r>
              <a:rPr lang="tr-TR" sz="2000" dirty="0" smtClean="0"/>
              <a:t> 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Departments have a professor (known as the chairman) who runs the department.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Professors work in one or more departments, and for each department that </a:t>
            </a:r>
            <a:r>
              <a:rPr lang="en-US" sz="2000" dirty="0" smtClean="0"/>
              <a:t>they</a:t>
            </a:r>
            <a:r>
              <a:rPr lang="tr-TR" sz="2000" dirty="0" smtClean="0"/>
              <a:t> </a:t>
            </a:r>
            <a:r>
              <a:rPr lang="en-US" sz="2000" dirty="0" smtClean="0"/>
              <a:t>work </a:t>
            </a:r>
            <a:r>
              <a:rPr lang="en-US" sz="2000" dirty="0"/>
              <a:t>in, a time percentage is associated with their job.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Graduate students have one major department in which they are working on </a:t>
            </a:r>
            <a:r>
              <a:rPr lang="en-US" sz="2000" dirty="0" smtClean="0"/>
              <a:t>their</a:t>
            </a:r>
            <a:r>
              <a:rPr lang="tr-TR" sz="2000" dirty="0" smtClean="0"/>
              <a:t> </a:t>
            </a:r>
            <a:r>
              <a:rPr lang="tr-TR" sz="2000" dirty="0" err="1" smtClean="0"/>
              <a:t>degree</a:t>
            </a:r>
            <a:r>
              <a:rPr lang="tr-TR" sz="20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Each graduate student has another, more senior graduate student (known as </a:t>
            </a:r>
            <a:r>
              <a:rPr lang="en-US" sz="2000" dirty="0" smtClean="0"/>
              <a:t>a</a:t>
            </a:r>
            <a:r>
              <a:rPr lang="tr-TR" sz="2000" dirty="0" smtClean="0"/>
              <a:t> </a:t>
            </a:r>
            <a:r>
              <a:rPr lang="en-US" sz="2000" dirty="0" smtClean="0"/>
              <a:t>student </a:t>
            </a:r>
            <a:r>
              <a:rPr lang="en-US" sz="2000" dirty="0"/>
              <a:t>advisor) who advises him or her on what courses to take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019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/>
          <p:cNvSpPr txBox="1"/>
          <p:nvPr/>
        </p:nvSpPr>
        <p:spPr>
          <a:xfrm>
            <a:off x="304800" y="228600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Design </a:t>
            </a:r>
            <a:r>
              <a:rPr lang="en-US" sz="2000" b="1" dirty="0">
                <a:solidFill>
                  <a:srgbClr val="C00000"/>
                </a:solidFill>
              </a:rPr>
              <a:t>and draw an ER diagram that captures the information about the university</a:t>
            </a:r>
            <a:r>
              <a:rPr lang="en-US" sz="2000" b="1" dirty="0" smtClean="0">
                <a:solidFill>
                  <a:srgbClr val="C00000"/>
                </a:solidFill>
              </a:rPr>
              <a:t>.</a:t>
            </a:r>
            <a:r>
              <a:rPr lang="tr-TR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Use </a:t>
            </a:r>
            <a:r>
              <a:rPr lang="en-US" sz="2000" b="1" dirty="0">
                <a:solidFill>
                  <a:srgbClr val="C00000"/>
                </a:solidFill>
              </a:rPr>
              <a:t>only the basic ER model here; that is, entities, relationships, and attributes. </a:t>
            </a:r>
            <a:r>
              <a:rPr lang="en-US" sz="2000" b="1" dirty="0" smtClean="0">
                <a:solidFill>
                  <a:srgbClr val="C00000"/>
                </a:solidFill>
              </a:rPr>
              <a:t>Be</a:t>
            </a:r>
            <a:r>
              <a:rPr lang="tr-TR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sure </a:t>
            </a:r>
            <a:r>
              <a:rPr lang="en-US" sz="2000" b="1" dirty="0">
                <a:solidFill>
                  <a:srgbClr val="C00000"/>
                </a:solidFill>
              </a:rPr>
              <a:t>to indicate any key and participation constraints.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53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87630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08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/>
          <p:cNvSpPr txBox="1"/>
          <p:nvPr/>
        </p:nvSpPr>
        <p:spPr>
          <a:xfrm>
            <a:off x="304800" y="228600"/>
            <a:ext cx="8382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The Prescriptions-R-X chain of pharmacies has offered to give you </a:t>
            </a:r>
            <a:r>
              <a:rPr lang="en-US" sz="2000" b="1" dirty="0" smtClean="0">
                <a:solidFill>
                  <a:srgbClr val="C00000"/>
                </a:solidFill>
              </a:rPr>
              <a:t>a</a:t>
            </a:r>
            <a:r>
              <a:rPr lang="tr-TR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free </a:t>
            </a:r>
            <a:r>
              <a:rPr lang="en-US" sz="2000" b="1" dirty="0">
                <a:solidFill>
                  <a:srgbClr val="C00000"/>
                </a:solidFill>
              </a:rPr>
              <a:t>lifetime supply of medicine if you design its database. Given the rising cost </a:t>
            </a:r>
            <a:r>
              <a:rPr lang="en-US" sz="2000" b="1" dirty="0" smtClean="0">
                <a:solidFill>
                  <a:srgbClr val="C00000"/>
                </a:solidFill>
              </a:rPr>
              <a:t>of</a:t>
            </a:r>
            <a:r>
              <a:rPr lang="tr-TR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health </a:t>
            </a:r>
            <a:r>
              <a:rPr lang="en-US" sz="2000" b="1" dirty="0">
                <a:solidFill>
                  <a:srgbClr val="C00000"/>
                </a:solidFill>
              </a:rPr>
              <a:t>care, you agree. Here’s the information that you gather</a:t>
            </a:r>
            <a:r>
              <a:rPr lang="en-US" sz="2000" b="1" dirty="0" smtClean="0">
                <a:solidFill>
                  <a:srgbClr val="C00000"/>
                </a:solidFill>
              </a:rPr>
              <a:t>:</a:t>
            </a:r>
            <a:endParaRPr lang="tr-TR" sz="2000" b="1" dirty="0" smtClean="0">
              <a:solidFill>
                <a:srgbClr val="C00000"/>
              </a:solidFill>
            </a:endParaRPr>
          </a:p>
          <a:p>
            <a:endParaRPr lang="en-US" sz="2000" b="1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Patients are identified by an SSN, and their names, addresses, and ages must </a:t>
            </a:r>
            <a:r>
              <a:rPr lang="en-US" sz="2000" dirty="0" smtClean="0"/>
              <a:t>be</a:t>
            </a:r>
            <a:r>
              <a:rPr lang="tr-TR" sz="2000" dirty="0" smtClean="0"/>
              <a:t> </a:t>
            </a:r>
            <a:r>
              <a:rPr lang="tr-TR" sz="2000" dirty="0" err="1" smtClean="0"/>
              <a:t>recorded</a:t>
            </a:r>
            <a:r>
              <a:rPr lang="tr-TR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Doctors are identified by an SSN. For each doctor, the name, specialty, and </a:t>
            </a:r>
            <a:r>
              <a:rPr lang="en-US" sz="2000" dirty="0" smtClean="0"/>
              <a:t>years</a:t>
            </a:r>
            <a:r>
              <a:rPr lang="tr-TR" sz="2000" dirty="0" smtClean="0"/>
              <a:t> </a:t>
            </a:r>
            <a:r>
              <a:rPr lang="en-US" sz="2000" dirty="0" smtClean="0"/>
              <a:t>of </a:t>
            </a:r>
            <a:r>
              <a:rPr lang="en-US" sz="2000" dirty="0"/>
              <a:t>experience must be recorded.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Each pharmaceutical company is identified by name and has a phone number.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For each drug, the trade name and formula must be recorded. Each drug </a:t>
            </a:r>
            <a:r>
              <a:rPr lang="en-US" sz="2000" dirty="0" smtClean="0"/>
              <a:t>is</a:t>
            </a:r>
            <a:r>
              <a:rPr lang="tr-TR" sz="2000" dirty="0" smtClean="0"/>
              <a:t> </a:t>
            </a:r>
            <a:r>
              <a:rPr lang="en-US" sz="2000" dirty="0" smtClean="0"/>
              <a:t>sold </a:t>
            </a:r>
            <a:r>
              <a:rPr lang="en-US" sz="2000" dirty="0"/>
              <a:t>by a given pharmaceutical company, and the trade name identifies a </a:t>
            </a:r>
            <a:r>
              <a:rPr lang="en-US" sz="2000" dirty="0" smtClean="0"/>
              <a:t>drug</a:t>
            </a:r>
            <a:r>
              <a:rPr lang="tr-TR" sz="2000" dirty="0" smtClean="0"/>
              <a:t> </a:t>
            </a:r>
            <a:r>
              <a:rPr lang="en-US" sz="2000" dirty="0" smtClean="0"/>
              <a:t>uniquely </a:t>
            </a:r>
            <a:r>
              <a:rPr lang="en-US" sz="2000" dirty="0"/>
              <a:t>from among the products of that company. If a pharmaceutical </a:t>
            </a:r>
            <a:r>
              <a:rPr lang="tr-TR" sz="2000" dirty="0" smtClean="0"/>
              <a:t> </a:t>
            </a:r>
            <a:r>
              <a:rPr lang="en-US" sz="2000" dirty="0" smtClean="0"/>
              <a:t>company</a:t>
            </a:r>
            <a:r>
              <a:rPr lang="tr-TR" sz="2000" dirty="0" smtClean="0"/>
              <a:t> </a:t>
            </a:r>
            <a:r>
              <a:rPr lang="en-US" sz="2000" dirty="0" smtClean="0"/>
              <a:t>is </a:t>
            </a:r>
            <a:r>
              <a:rPr lang="en-US" sz="2000" dirty="0"/>
              <a:t>deleted, you need not keep track of its products any longer.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Each pharmacy has a name, address, and phone number.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Every patient has a primary physician. Every doctor has at least one patient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63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/>
          <p:cNvSpPr txBox="1"/>
          <p:nvPr/>
        </p:nvSpPr>
        <p:spPr>
          <a:xfrm>
            <a:off x="304800" y="228600"/>
            <a:ext cx="8382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Each </a:t>
            </a:r>
            <a:r>
              <a:rPr lang="en-US" dirty="0"/>
              <a:t>pharmacy sells several drugs and has a price for each. A drug could be </a:t>
            </a:r>
            <a:r>
              <a:rPr lang="en-US" dirty="0" smtClean="0"/>
              <a:t>sold</a:t>
            </a:r>
            <a:r>
              <a:rPr lang="tr-TR" dirty="0" smtClean="0"/>
              <a:t> </a:t>
            </a:r>
            <a:r>
              <a:rPr lang="en-US" dirty="0" smtClean="0"/>
              <a:t>at </a:t>
            </a:r>
            <a:r>
              <a:rPr lang="en-US" dirty="0"/>
              <a:t>several pharmacies, and the price could vary from one pharmacy to another.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Doctors prescribe drugs for patients. A doctor could prescribe one or more </a:t>
            </a:r>
            <a:r>
              <a:rPr lang="en-US" dirty="0" smtClean="0"/>
              <a:t>drugs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several patients, and a patient could obtain prescriptions from several doctors.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prescription has a date and a quantity associated with it. You can </a:t>
            </a:r>
            <a:r>
              <a:rPr lang="en-US" dirty="0" smtClean="0"/>
              <a:t>assume</a:t>
            </a:r>
            <a:r>
              <a:rPr lang="tr-TR" dirty="0" smtClean="0"/>
              <a:t> </a:t>
            </a:r>
            <a:r>
              <a:rPr lang="en-US" dirty="0" smtClean="0"/>
              <a:t>that</a:t>
            </a:r>
            <a:r>
              <a:rPr lang="en-US" dirty="0"/>
              <a:t>, if a doctor prescribes the same drug for the same patient more than </a:t>
            </a:r>
            <a:r>
              <a:rPr lang="en-US" dirty="0" smtClean="0"/>
              <a:t>once,</a:t>
            </a:r>
            <a:r>
              <a:rPr lang="tr-TR" dirty="0" smtClean="0"/>
              <a:t> </a:t>
            </a:r>
            <a:r>
              <a:rPr lang="en-US" dirty="0" smtClean="0"/>
              <a:t>only </a:t>
            </a:r>
            <a:r>
              <a:rPr lang="en-US" dirty="0"/>
              <a:t>the last such prescription needs to be stored.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Pharmaceutical companies have long-term contracts with pharmacies. A </a:t>
            </a:r>
            <a:r>
              <a:rPr lang="en-US" dirty="0" smtClean="0"/>
              <a:t>pharmaceutical</a:t>
            </a:r>
            <a:r>
              <a:rPr lang="tr-TR" dirty="0" smtClean="0"/>
              <a:t> </a:t>
            </a:r>
            <a:r>
              <a:rPr lang="en-US" dirty="0" smtClean="0"/>
              <a:t>company </a:t>
            </a:r>
            <a:r>
              <a:rPr lang="en-US" dirty="0"/>
              <a:t>can contract with several pharmacies, and a pharmacy </a:t>
            </a:r>
            <a:r>
              <a:rPr lang="en-US" dirty="0" smtClean="0"/>
              <a:t>can</a:t>
            </a:r>
            <a:r>
              <a:rPr lang="tr-TR" dirty="0" smtClean="0"/>
              <a:t> </a:t>
            </a:r>
            <a:r>
              <a:rPr lang="en-US" dirty="0" smtClean="0"/>
              <a:t>contract </a:t>
            </a:r>
            <a:r>
              <a:rPr lang="en-US" dirty="0"/>
              <a:t>with several pharmaceutical companies. For each contract, you have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store </a:t>
            </a:r>
            <a:r>
              <a:rPr lang="en-US" dirty="0"/>
              <a:t>a start date, an end date, and the text of the contract.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Pharmacies appoint a supervisor for each contract. There must always be a </a:t>
            </a:r>
            <a:r>
              <a:rPr lang="en-US" dirty="0" smtClean="0"/>
              <a:t>supervisor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each contract, but the contract supervisor can change over the </a:t>
            </a:r>
            <a:r>
              <a:rPr lang="en-US" dirty="0" smtClean="0"/>
              <a:t>lifetime</a:t>
            </a:r>
            <a:r>
              <a:rPr lang="tr-TR" dirty="0" smtClean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contract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en-US" b="1" dirty="0" smtClean="0">
                <a:solidFill>
                  <a:srgbClr val="C00000"/>
                </a:solidFill>
              </a:rPr>
              <a:t>Draw </a:t>
            </a:r>
            <a:r>
              <a:rPr lang="en-US" b="1" dirty="0">
                <a:solidFill>
                  <a:srgbClr val="C00000"/>
                </a:solidFill>
              </a:rPr>
              <a:t>an ER diagram that captures the preceding information. Identify any constraints</a:t>
            </a:r>
          </a:p>
          <a:p>
            <a:r>
              <a:rPr lang="en-US" b="1" dirty="0">
                <a:solidFill>
                  <a:srgbClr val="C00000"/>
                </a:solidFill>
              </a:rPr>
              <a:t>not captured by the ER diagram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83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57200"/>
            <a:ext cx="84582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46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711</Words>
  <Application>Microsoft Office PowerPoint</Application>
  <PresentationFormat>Ekran Gösterisi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Management</dc:title>
  <dc:creator>DELL</dc:creator>
  <cp:lastModifiedBy>DELL</cp:lastModifiedBy>
  <cp:revision>23</cp:revision>
  <dcterms:created xsi:type="dcterms:W3CDTF">2020-02-07T19:38:27Z</dcterms:created>
  <dcterms:modified xsi:type="dcterms:W3CDTF">2020-02-10T20:20:08Z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2020-02-07T00:00:00Z</vt:filetime>
  </property>
</Properties>
</file>