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93" r:id="rId2"/>
    <p:sldId id="297" r:id="rId3"/>
    <p:sldId id="298" r:id="rId4"/>
    <p:sldId id="299" r:id="rId5"/>
    <p:sldId id="300" r:id="rId6"/>
    <p:sldId id="301" r:id="rId7"/>
  </p:sldIdLst>
  <p:sldSz cx="9144000" cy="6858000" type="screen4x3"/>
  <p:notesSz cx="9144000" cy="6858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123791" y="2500503"/>
            <a:ext cx="6896417" cy="695960"/>
          </a:xfrm>
          <a:prstGeom prst="rect">
            <a:avLst/>
          </a:prstGeom>
        </p:spPr>
        <p:txBody>
          <a:bodyPr wrap="square" lIns="0" tIns="0" rIns="0" bIns="0">
            <a:spAutoFit/>
          </a:bodyPr>
          <a:lstStyle>
            <a:lvl1pPr>
              <a:defRPr sz="4400" b="0" i="0">
                <a:solidFill>
                  <a:schemeClr val="tx1"/>
                </a:solidFill>
                <a:latin typeface="Arial"/>
                <a:cs typeface="Arial"/>
              </a:defRPr>
            </a:lvl1pPr>
          </a:lstStyle>
          <a:p>
            <a:endParaRPr/>
          </a:p>
        </p:txBody>
      </p:sp>
      <p:sp>
        <p:nvSpPr>
          <p:cNvPr id="3" name="Holder 3"/>
          <p:cNvSpPr>
            <a:spLocks noGrp="1"/>
          </p:cNvSpPr>
          <p:nvPr>
            <p:ph type="subTitle" idx="4"/>
          </p:nvPr>
        </p:nvSpPr>
        <p:spPr>
          <a:xfrm>
            <a:off x="2649385" y="3805770"/>
            <a:ext cx="3845229" cy="1202689"/>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2/10/2020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4800" b="0"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2/10/2020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2/10/2020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2/10/2020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2/10/2020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831215" y="481203"/>
            <a:ext cx="7481569" cy="695960"/>
          </a:xfrm>
          <a:prstGeom prst="rect">
            <a:avLst/>
          </a:prstGeom>
        </p:spPr>
        <p:txBody>
          <a:bodyPr wrap="square" lIns="0" tIns="0" rIns="0" bIns="0">
            <a:spAutoFit/>
          </a:bodyPr>
          <a:lstStyle>
            <a:lvl1pPr>
              <a:defRPr sz="4400" b="0" i="0">
                <a:solidFill>
                  <a:schemeClr val="tx1"/>
                </a:solidFill>
                <a:latin typeface="Arial"/>
                <a:cs typeface="Arial"/>
              </a:defRPr>
            </a:lvl1pPr>
          </a:lstStyle>
          <a:p>
            <a:endParaRPr/>
          </a:p>
        </p:txBody>
      </p:sp>
      <p:sp>
        <p:nvSpPr>
          <p:cNvPr id="3" name="Holder 3"/>
          <p:cNvSpPr>
            <a:spLocks noGrp="1"/>
          </p:cNvSpPr>
          <p:nvPr>
            <p:ph type="body" idx="1"/>
          </p:nvPr>
        </p:nvSpPr>
        <p:spPr>
          <a:xfrm>
            <a:off x="497855" y="1627073"/>
            <a:ext cx="8148289" cy="2440304"/>
          </a:xfrm>
          <a:prstGeom prst="rect">
            <a:avLst/>
          </a:prstGeom>
        </p:spPr>
        <p:txBody>
          <a:bodyPr wrap="square" lIns="0" tIns="0" rIns="0" bIns="0">
            <a:spAutoFit/>
          </a:bodyPr>
          <a:lstStyle>
            <a:lvl1pPr>
              <a:defRPr sz="48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2/10/2020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0" y="2651478"/>
            <a:ext cx="9144000" cy="626519"/>
          </a:xfrm>
          <a:prstGeom prst="rect">
            <a:avLst/>
          </a:prstGeom>
        </p:spPr>
        <p:txBody>
          <a:bodyPr vert="horz" wrap="square" lIns="0" tIns="10860" rIns="0" bIns="0" rtlCol="0">
            <a:spAutoFit/>
          </a:bodyPr>
          <a:lstStyle/>
          <a:p>
            <a:pPr marL="10860" algn="ctr">
              <a:spcBef>
                <a:spcPts val="86"/>
              </a:spcBef>
            </a:pPr>
            <a:r>
              <a:rPr lang="tr-TR" sz="4000" spc="-4" dirty="0" smtClean="0">
                <a:latin typeface="Arial"/>
                <a:cs typeface="Arial"/>
              </a:rPr>
              <a:t>GE 103- </a:t>
            </a:r>
            <a:r>
              <a:rPr sz="4000" spc="-4" dirty="0" smtClean="0">
                <a:latin typeface="Arial"/>
                <a:cs typeface="Arial"/>
              </a:rPr>
              <a:t>Database</a:t>
            </a:r>
            <a:r>
              <a:rPr sz="4000" spc="-64" dirty="0" smtClean="0">
                <a:latin typeface="Arial"/>
                <a:cs typeface="Arial"/>
              </a:rPr>
              <a:t> </a:t>
            </a:r>
            <a:r>
              <a:rPr lang="tr-TR" sz="4000" spc="-4" dirty="0" smtClean="0">
                <a:solidFill>
                  <a:srgbClr val="0000FF"/>
                </a:solidFill>
                <a:latin typeface="Arial"/>
                <a:cs typeface="Arial"/>
              </a:rPr>
              <a:t>Management</a:t>
            </a:r>
            <a:endParaRPr sz="4000" dirty="0">
              <a:latin typeface="Arial"/>
              <a:cs typeface="Arial"/>
            </a:endParaRPr>
          </a:p>
        </p:txBody>
      </p:sp>
      <p:sp>
        <p:nvSpPr>
          <p:cNvPr id="3" name="object 3"/>
          <p:cNvSpPr txBox="1"/>
          <p:nvPr/>
        </p:nvSpPr>
        <p:spPr>
          <a:xfrm>
            <a:off x="2228476" y="3863592"/>
            <a:ext cx="4781923" cy="2299093"/>
          </a:xfrm>
          <a:prstGeom prst="rect">
            <a:avLst/>
          </a:prstGeom>
        </p:spPr>
        <p:txBody>
          <a:bodyPr vert="horz" wrap="square" lIns="0" tIns="10860" rIns="0" bIns="0" rtlCol="0">
            <a:spAutoFit/>
          </a:bodyPr>
          <a:lstStyle/>
          <a:p>
            <a:pPr marL="10860" algn="ctr">
              <a:spcBef>
                <a:spcPts val="86"/>
              </a:spcBef>
            </a:pPr>
            <a:r>
              <a:rPr lang="tr-TR" sz="2907" spc="-13" dirty="0" smtClean="0">
                <a:latin typeface="Arial"/>
                <a:cs typeface="Arial"/>
              </a:rPr>
              <a:t>Lab#01</a:t>
            </a:r>
            <a:endParaRPr lang="tr-TR" sz="2907" spc="-13" dirty="0" smtClean="0">
              <a:latin typeface="Arial"/>
              <a:cs typeface="Arial"/>
            </a:endParaRPr>
          </a:p>
          <a:p>
            <a:pPr marL="10860" algn="ctr">
              <a:spcBef>
                <a:spcPts val="86"/>
              </a:spcBef>
            </a:pPr>
            <a:endParaRPr lang="tr-TR" sz="2907" spc="-13" dirty="0">
              <a:latin typeface="Arial"/>
              <a:cs typeface="Arial"/>
            </a:endParaRPr>
          </a:p>
          <a:p>
            <a:pPr marL="10860" algn="ctr">
              <a:spcBef>
                <a:spcPts val="86"/>
              </a:spcBef>
            </a:pPr>
            <a:r>
              <a:rPr lang="tr-TR" sz="2907" b="1" spc="-13" dirty="0" smtClean="0">
                <a:latin typeface="Arial"/>
                <a:cs typeface="Arial"/>
              </a:rPr>
              <a:t>E/R </a:t>
            </a:r>
            <a:r>
              <a:rPr lang="tr-TR" sz="2907" b="1" spc="-13" dirty="0" err="1" smtClean="0">
                <a:latin typeface="Arial"/>
                <a:cs typeface="Arial"/>
              </a:rPr>
              <a:t>Diagrams</a:t>
            </a:r>
            <a:endParaRPr lang="tr-TR" sz="2907" b="1" spc="-13" dirty="0" smtClean="0">
              <a:latin typeface="Arial"/>
              <a:cs typeface="Arial"/>
            </a:endParaRPr>
          </a:p>
          <a:p>
            <a:pPr marL="10860" algn="ctr">
              <a:spcBef>
                <a:spcPts val="86"/>
              </a:spcBef>
            </a:pPr>
            <a:endParaRPr lang="tr-TR" sz="2907" spc="-13" dirty="0">
              <a:latin typeface="Arial"/>
              <a:cs typeface="Arial"/>
            </a:endParaRPr>
          </a:p>
          <a:p>
            <a:pPr marL="10860" algn="ctr">
              <a:spcBef>
                <a:spcPts val="86"/>
              </a:spcBef>
            </a:pPr>
            <a:endParaRPr sz="2907" dirty="0">
              <a:latin typeface="Arial"/>
              <a:cs typeface="Arial"/>
            </a:endParaRPr>
          </a:p>
        </p:txBody>
      </p:sp>
    </p:spTree>
    <p:extLst>
      <p:ext uri="{BB962C8B-B14F-4D97-AF65-F5344CB8AC3E}">
        <p14:creationId xmlns:p14="http://schemas.microsoft.com/office/powerpoint/2010/main" val="22514000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p:cNvSpPr txBox="1"/>
          <p:nvPr/>
        </p:nvSpPr>
        <p:spPr>
          <a:xfrm>
            <a:off x="381000" y="381000"/>
            <a:ext cx="8382000" cy="5632311"/>
          </a:xfrm>
          <a:prstGeom prst="rect">
            <a:avLst/>
          </a:prstGeom>
          <a:noFill/>
        </p:spPr>
        <p:txBody>
          <a:bodyPr wrap="square" rtlCol="0">
            <a:spAutoFit/>
          </a:bodyPr>
          <a:lstStyle/>
          <a:p>
            <a:r>
              <a:rPr lang="en-US" sz="2000" b="1" dirty="0">
                <a:solidFill>
                  <a:srgbClr val="C00000"/>
                </a:solidFill>
              </a:rPr>
              <a:t>In this exercise we will </a:t>
            </a:r>
            <a:r>
              <a:rPr lang="en-US" sz="2000" b="1" dirty="0" err="1">
                <a:solidFill>
                  <a:srgbClr val="C00000"/>
                </a:solidFill>
              </a:rPr>
              <a:t>practise</a:t>
            </a:r>
            <a:r>
              <a:rPr lang="en-US" sz="2000" b="1" dirty="0">
                <a:solidFill>
                  <a:srgbClr val="C00000"/>
                </a:solidFill>
              </a:rPr>
              <a:t> modelling domains through the use of E-R diagrams. Your task is to create a database for scheduling classes. </a:t>
            </a:r>
            <a:endParaRPr lang="tr-TR" sz="2000" b="1" dirty="0" smtClean="0">
              <a:solidFill>
                <a:srgbClr val="C00000"/>
              </a:solidFill>
            </a:endParaRPr>
          </a:p>
          <a:p>
            <a:endParaRPr lang="tr-TR" sz="2000" dirty="0"/>
          </a:p>
          <a:p>
            <a:r>
              <a:rPr lang="en-US" sz="2000" dirty="0" smtClean="0"/>
              <a:t>The </a:t>
            </a:r>
            <a:r>
              <a:rPr lang="en-US" sz="2000" dirty="0"/>
              <a:t>following attributes should be represented in your tables</a:t>
            </a:r>
            <a:r>
              <a:rPr lang="en-US" sz="2000" dirty="0" smtClean="0"/>
              <a:t>:</a:t>
            </a:r>
            <a:endParaRPr lang="tr-TR" sz="2000" dirty="0" smtClean="0"/>
          </a:p>
          <a:p>
            <a:endParaRPr lang="en-US" sz="2000" dirty="0"/>
          </a:p>
          <a:p>
            <a:pPr marL="342900" indent="-342900">
              <a:buFont typeface="Arial" panose="020B0604020202020204" pitchFamily="34" charset="0"/>
              <a:buChar char="•"/>
            </a:pPr>
            <a:r>
              <a:rPr lang="en-US" sz="2000" b="1" dirty="0"/>
              <a:t>Course names</a:t>
            </a:r>
          </a:p>
          <a:p>
            <a:pPr marL="342900" indent="-342900">
              <a:buFont typeface="Arial" panose="020B0604020202020204" pitchFamily="34" charset="0"/>
              <a:buChar char="•"/>
            </a:pPr>
            <a:r>
              <a:rPr lang="en-US" sz="2000" b="1" dirty="0"/>
              <a:t>Teacher names</a:t>
            </a:r>
          </a:p>
          <a:p>
            <a:pPr marL="342900" indent="-342900">
              <a:buFont typeface="Arial" panose="020B0604020202020204" pitchFamily="34" charset="0"/>
              <a:buChar char="•"/>
            </a:pPr>
            <a:r>
              <a:rPr lang="en-US" sz="2000" b="1" dirty="0"/>
              <a:t>Teacher titles (optional, e.g. Professor)</a:t>
            </a:r>
          </a:p>
          <a:p>
            <a:pPr marL="342900" indent="-342900">
              <a:buFont typeface="Arial" panose="020B0604020202020204" pitchFamily="34" charset="0"/>
              <a:buChar char="•"/>
            </a:pPr>
            <a:r>
              <a:rPr lang="en-US" sz="2000" b="1" dirty="0"/>
              <a:t>Class room names</a:t>
            </a:r>
          </a:p>
          <a:p>
            <a:pPr marL="342900" indent="-342900">
              <a:buFont typeface="Arial" panose="020B0604020202020204" pitchFamily="34" charset="0"/>
              <a:buChar char="•"/>
            </a:pPr>
            <a:r>
              <a:rPr lang="en-US" sz="2000" b="1" dirty="0"/>
              <a:t>Number of students taking a course</a:t>
            </a:r>
          </a:p>
          <a:p>
            <a:pPr marL="342900" indent="-342900">
              <a:buFont typeface="Arial" panose="020B0604020202020204" pitchFamily="34" charset="0"/>
              <a:buChar char="•"/>
            </a:pPr>
            <a:r>
              <a:rPr lang="en-US" sz="2000" b="1" dirty="0"/>
              <a:t>Day and time of </a:t>
            </a:r>
            <a:r>
              <a:rPr lang="en-US" sz="2000" b="1" dirty="0" smtClean="0"/>
              <a:t>classes</a:t>
            </a:r>
            <a:endParaRPr lang="tr-TR" sz="2000" b="1" dirty="0" smtClean="0"/>
          </a:p>
          <a:p>
            <a:endParaRPr lang="en-US" sz="2000" dirty="0"/>
          </a:p>
          <a:p>
            <a:r>
              <a:rPr lang="en-US" sz="2000" dirty="0"/>
              <a:t>Classes in a particular course are given at the same day and time each week, possibly more than once each week. A teacher can hold several courses, but will only hold classes in the same class room. More than one teacher could have classes in the same class room (though of course not at the same time).</a:t>
            </a:r>
          </a:p>
          <a:p>
            <a:endParaRPr lang="tr-TR" sz="2000" dirty="0" smtClean="0"/>
          </a:p>
          <a:p>
            <a:r>
              <a:rPr lang="en-US" sz="2000" b="1" dirty="0" smtClean="0">
                <a:solidFill>
                  <a:srgbClr val="C00000"/>
                </a:solidFill>
              </a:rPr>
              <a:t>Draw </a:t>
            </a:r>
            <a:r>
              <a:rPr lang="en-US" sz="2000" b="1" dirty="0">
                <a:solidFill>
                  <a:srgbClr val="C00000"/>
                </a:solidFill>
              </a:rPr>
              <a:t>an E-R diagram modelling this domain.</a:t>
            </a:r>
          </a:p>
        </p:txBody>
      </p:sp>
    </p:spTree>
    <p:extLst>
      <p:ext uri="{BB962C8B-B14F-4D97-AF65-F5344CB8AC3E}">
        <p14:creationId xmlns:p14="http://schemas.microsoft.com/office/powerpoint/2010/main" val="40506100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p:cNvSpPr txBox="1"/>
          <p:nvPr/>
        </p:nvSpPr>
        <p:spPr>
          <a:xfrm>
            <a:off x="381000" y="381000"/>
            <a:ext cx="8382000" cy="4093428"/>
          </a:xfrm>
          <a:prstGeom prst="rect">
            <a:avLst/>
          </a:prstGeom>
          <a:noFill/>
        </p:spPr>
        <p:txBody>
          <a:bodyPr wrap="square" rtlCol="0">
            <a:spAutoFit/>
          </a:bodyPr>
          <a:lstStyle/>
          <a:p>
            <a:r>
              <a:rPr lang="en-US" sz="2000" b="1" dirty="0"/>
              <a:t>Translating E-R diagrams to </a:t>
            </a:r>
            <a:r>
              <a:rPr lang="en-US" sz="2000" b="1" dirty="0" smtClean="0"/>
              <a:t>relations</a:t>
            </a:r>
            <a:endParaRPr lang="tr-TR" sz="2000" b="1" dirty="0" smtClean="0"/>
          </a:p>
          <a:p>
            <a:endParaRPr lang="en-US" sz="2000" b="1" dirty="0"/>
          </a:p>
          <a:p>
            <a:r>
              <a:rPr lang="en-US" sz="2000" dirty="0"/>
              <a:t>Translate your E-R diagram to a database schema consisting of relations. Mark all keys and references that exist in and between your relations</a:t>
            </a:r>
            <a:r>
              <a:rPr lang="en-US" sz="2000" dirty="0" smtClean="0"/>
              <a:t>.</a:t>
            </a:r>
            <a:endParaRPr lang="tr-TR" sz="2000" dirty="0" smtClean="0"/>
          </a:p>
          <a:p>
            <a:endParaRPr lang="en-US" sz="2000" dirty="0"/>
          </a:p>
          <a:p>
            <a:r>
              <a:rPr lang="en-US" sz="2000" dirty="0"/>
              <a:t>Do your relations suffer from any of the following</a:t>
            </a:r>
            <a:r>
              <a:rPr lang="en-US" sz="2000" dirty="0" smtClean="0"/>
              <a:t>?</a:t>
            </a:r>
            <a:endParaRPr lang="tr-TR" sz="2000" dirty="0" smtClean="0"/>
          </a:p>
          <a:p>
            <a:endParaRPr lang="en-US" sz="2000" dirty="0"/>
          </a:p>
          <a:p>
            <a:r>
              <a:rPr lang="en-US" sz="2000" dirty="0"/>
              <a:t>Redundancy</a:t>
            </a:r>
          </a:p>
          <a:p>
            <a:r>
              <a:rPr lang="en-US" sz="2000" dirty="0"/>
              <a:t>Update anomalies</a:t>
            </a:r>
          </a:p>
          <a:p>
            <a:r>
              <a:rPr lang="en-US" sz="2000" dirty="0"/>
              <a:t>Deletion anomalies</a:t>
            </a:r>
          </a:p>
          <a:p>
            <a:r>
              <a:rPr lang="en-US" sz="2000" dirty="0"/>
              <a:t>Unconnected components</a:t>
            </a:r>
          </a:p>
          <a:p>
            <a:r>
              <a:rPr lang="en-US" sz="2000" dirty="0"/>
              <a:t>If yes, why, and can you fix it?</a:t>
            </a:r>
          </a:p>
          <a:p>
            <a:endParaRPr lang="en-US" sz="2000" b="1" dirty="0">
              <a:solidFill>
                <a:srgbClr val="C00000"/>
              </a:solidFill>
            </a:endParaRPr>
          </a:p>
        </p:txBody>
      </p:sp>
    </p:spTree>
    <p:extLst>
      <p:ext uri="{BB962C8B-B14F-4D97-AF65-F5344CB8AC3E}">
        <p14:creationId xmlns:p14="http://schemas.microsoft.com/office/powerpoint/2010/main" val="21385011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R Diagr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295399"/>
            <a:ext cx="8077200" cy="3520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30933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p:cNvSpPr txBox="1"/>
          <p:nvPr/>
        </p:nvSpPr>
        <p:spPr>
          <a:xfrm>
            <a:off x="381000" y="381000"/>
            <a:ext cx="8382000" cy="5324535"/>
          </a:xfrm>
          <a:prstGeom prst="rect">
            <a:avLst/>
          </a:prstGeom>
          <a:noFill/>
        </p:spPr>
        <p:txBody>
          <a:bodyPr wrap="square" rtlCol="0">
            <a:spAutoFit/>
          </a:bodyPr>
          <a:lstStyle/>
          <a:p>
            <a:r>
              <a:rPr lang="en-US" sz="2000" dirty="0" smtClean="0"/>
              <a:t>The </a:t>
            </a:r>
            <a:r>
              <a:rPr lang="en-US" sz="2000" dirty="0"/>
              <a:t>question doesn't say whether each course is taught by one teacher, or whether more than one teacher can teach on a course. </a:t>
            </a:r>
            <a:endParaRPr lang="tr-TR" sz="2000" dirty="0" smtClean="0"/>
          </a:p>
          <a:p>
            <a:endParaRPr lang="tr-TR" sz="2000" dirty="0"/>
          </a:p>
          <a:p>
            <a:r>
              <a:rPr lang="en-US" sz="2000" dirty="0" smtClean="0"/>
              <a:t>Your </a:t>
            </a:r>
            <a:r>
              <a:rPr lang="en-US" sz="2000" dirty="0"/>
              <a:t>solution will depend on the assumptions that you make. This diagram assumes that each course is taught by one teacher. One of the relationships shown in the diagram is redundant (which one?), so could be removed.</a:t>
            </a:r>
          </a:p>
          <a:p>
            <a:endParaRPr lang="en-US" sz="2000" dirty="0"/>
          </a:p>
          <a:p>
            <a:r>
              <a:rPr lang="en-US" sz="2000" dirty="0"/>
              <a:t>If we assume that more than one teacher can teach on a course, then the diagram would be different.</a:t>
            </a:r>
          </a:p>
          <a:p>
            <a:endParaRPr lang="en-US" sz="2000" dirty="0"/>
          </a:p>
          <a:p>
            <a:r>
              <a:rPr lang="en-US" sz="2000" dirty="0"/>
              <a:t>The </a:t>
            </a:r>
            <a:r>
              <a:rPr lang="en-US" sz="2000" dirty="0" err="1"/>
              <a:t>subclassing</a:t>
            </a:r>
            <a:r>
              <a:rPr lang="en-US" sz="2000" dirty="0"/>
              <a:t> could be discussed, since it means that a teacher can only have at most one title (e.g. Professor). </a:t>
            </a:r>
            <a:endParaRPr lang="tr-TR" sz="2000" dirty="0" smtClean="0"/>
          </a:p>
          <a:p>
            <a:endParaRPr lang="tr-TR" sz="2000" dirty="0"/>
          </a:p>
          <a:p>
            <a:r>
              <a:rPr lang="en-US" sz="2000" dirty="0" smtClean="0"/>
              <a:t>If </a:t>
            </a:r>
            <a:r>
              <a:rPr lang="en-US" sz="2000" dirty="0"/>
              <a:t>one wanted the possibility to have more than one title for teachers, </a:t>
            </a:r>
            <a:r>
              <a:rPr lang="en-US" sz="2000" dirty="0" err="1"/>
              <a:t>TitledTeacher</a:t>
            </a:r>
            <a:r>
              <a:rPr lang="en-US" sz="2000" dirty="0"/>
              <a:t> should be replaced by an entity Title with a single key attribute title, and a many-to-many relationship to replace the ISA.</a:t>
            </a:r>
            <a:endParaRPr lang="en-US" sz="2000" dirty="0" smtClean="0"/>
          </a:p>
          <a:p>
            <a:endParaRPr lang="en-US" sz="2000" b="1" dirty="0">
              <a:solidFill>
                <a:srgbClr val="C00000"/>
              </a:solidFill>
            </a:endParaRPr>
          </a:p>
        </p:txBody>
      </p:sp>
    </p:spTree>
    <p:extLst>
      <p:ext uri="{BB962C8B-B14F-4D97-AF65-F5344CB8AC3E}">
        <p14:creationId xmlns:p14="http://schemas.microsoft.com/office/powerpoint/2010/main" val="35237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57200" y="457200"/>
            <a:ext cx="8229600" cy="6463308"/>
          </a:xfrm>
          <a:prstGeom prst="rect">
            <a:avLst/>
          </a:prstGeom>
        </p:spPr>
        <p:txBody>
          <a:bodyPr wrap="square">
            <a:spAutoFit/>
          </a:bodyPr>
          <a:lstStyle/>
          <a:p>
            <a:r>
              <a:rPr lang="en-US" b="1" dirty="0" err="1">
                <a:solidFill>
                  <a:srgbClr val="000000"/>
                </a:solidFill>
                <a:latin typeface="Arial" panose="020B0604020202020204" pitchFamily="34" charset="0"/>
              </a:rPr>
              <a:t>Transation</a:t>
            </a:r>
            <a:r>
              <a:rPr lang="en-US" b="1" dirty="0">
                <a:solidFill>
                  <a:srgbClr val="000000"/>
                </a:solidFill>
                <a:latin typeface="Arial" panose="020B0604020202020204" pitchFamily="34" charset="0"/>
              </a:rPr>
              <a:t> to </a:t>
            </a:r>
            <a:r>
              <a:rPr lang="en-US" b="1" dirty="0" smtClean="0">
                <a:solidFill>
                  <a:srgbClr val="000000"/>
                </a:solidFill>
                <a:latin typeface="Arial" panose="020B0604020202020204" pitchFamily="34" charset="0"/>
              </a:rPr>
              <a:t>relations</a:t>
            </a:r>
            <a:endParaRPr lang="tr-TR" b="1" dirty="0" smtClean="0">
              <a:solidFill>
                <a:srgbClr val="000000"/>
              </a:solidFill>
              <a:latin typeface="Arial" panose="020B0604020202020204" pitchFamily="34" charset="0"/>
            </a:endParaRPr>
          </a:p>
          <a:p>
            <a:endParaRPr lang="en-US" b="1"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Translating the E-R diagram except for the </a:t>
            </a:r>
            <a:r>
              <a:rPr lang="en-US" dirty="0" err="1">
                <a:solidFill>
                  <a:srgbClr val="000000"/>
                </a:solidFill>
                <a:latin typeface="Arial" panose="020B0604020202020204" pitchFamily="34" charset="0"/>
              </a:rPr>
              <a:t>specialisation</a:t>
            </a:r>
            <a:r>
              <a:rPr lang="en-US" dirty="0">
                <a:solidFill>
                  <a:srgbClr val="000000"/>
                </a:solidFill>
                <a:latin typeface="Arial" panose="020B0604020202020204" pitchFamily="34" charset="0"/>
              </a:rPr>
              <a:t> gives:</a:t>
            </a:r>
          </a:p>
          <a:p>
            <a:pPr marL="285750" indent="-285750">
              <a:buFont typeface="Arial" panose="020B0604020202020204" pitchFamily="34" charset="0"/>
              <a:buChar char="•"/>
            </a:pPr>
            <a:r>
              <a:rPr lang="en-US" dirty="0">
                <a:solidFill>
                  <a:srgbClr val="000000"/>
                </a:solidFill>
                <a:latin typeface="Arial" panose="020B0604020202020204" pitchFamily="34" charset="0"/>
              </a:rPr>
              <a:t>Rooms(</a:t>
            </a:r>
            <a:r>
              <a:rPr lang="en-US" u="sng" dirty="0">
                <a:solidFill>
                  <a:srgbClr val="000000"/>
                </a:solidFill>
                <a:latin typeface="Arial" panose="020B0604020202020204" pitchFamily="34" charset="0"/>
              </a:rPr>
              <a:t>name</a:t>
            </a:r>
            <a:r>
              <a:rPr lang="en-US" dirty="0">
                <a:solidFill>
                  <a:srgbClr val="000000"/>
                </a:solidFill>
                <a:latin typeface="Arial" panose="020B0604020202020204" pitchFamily="34" charset="0"/>
              </a:rPr>
              <a:t>, </a:t>
            </a:r>
            <a:r>
              <a:rPr lang="en-US" dirty="0" err="1">
                <a:solidFill>
                  <a:srgbClr val="000000"/>
                </a:solidFill>
                <a:latin typeface="Arial" panose="020B0604020202020204" pitchFamily="34" charset="0"/>
              </a:rPr>
              <a:t>nrSeats</a:t>
            </a:r>
            <a:r>
              <a:rPr lang="en-US" dirty="0">
                <a:solidFill>
                  <a:srgbClr val="000000"/>
                </a:solidFill>
                <a:latin typeface="Arial" panose="020B0604020202020204" pitchFamily="34" charset="0"/>
              </a:rPr>
              <a:t>)</a:t>
            </a:r>
          </a:p>
          <a:p>
            <a:pPr marL="285750" indent="-285750">
              <a:buFont typeface="Arial" panose="020B0604020202020204" pitchFamily="34" charset="0"/>
              <a:buChar char="•"/>
            </a:pPr>
            <a:r>
              <a:rPr lang="en-US" dirty="0">
                <a:solidFill>
                  <a:srgbClr val="000000"/>
                </a:solidFill>
                <a:latin typeface="Arial" panose="020B0604020202020204" pitchFamily="34" charset="0"/>
              </a:rPr>
              <a:t>Teachers(</a:t>
            </a:r>
            <a:r>
              <a:rPr lang="en-US" u="sng" dirty="0">
                <a:solidFill>
                  <a:srgbClr val="000000"/>
                </a:solidFill>
                <a:latin typeface="Arial" panose="020B0604020202020204" pitchFamily="34" charset="0"/>
              </a:rPr>
              <a:t>name</a:t>
            </a:r>
            <a:r>
              <a:rPr lang="en-US" dirty="0">
                <a:solidFill>
                  <a:srgbClr val="000000"/>
                </a:solidFill>
                <a:latin typeface="Arial" panose="020B0604020202020204" pitchFamily="34" charset="0"/>
              </a:rPr>
              <a:t>, room)</a:t>
            </a:r>
            <a:br>
              <a:rPr lang="en-US" dirty="0">
                <a:solidFill>
                  <a:srgbClr val="000000"/>
                </a:solidFill>
                <a:latin typeface="Arial" panose="020B0604020202020204" pitchFamily="34" charset="0"/>
              </a:rPr>
            </a:br>
            <a:r>
              <a:rPr lang="en-US" dirty="0">
                <a:solidFill>
                  <a:srgbClr val="000000"/>
                </a:solidFill>
                <a:latin typeface="Arial" panose="020B0604020202020204" pitchFamily="34" charset="0"/>
              </a:rPr>
              <a:t>room → Rooms.name</a:t>
            </a:r>
          </a:p>
          <a:p>
            <a:pPr marL="285750" indent="-285750">
              <a:buFont typeface="Arial" panose="020B0604020202020204" pitchFamily="34" charset="0"/>
              <a:buChar char="•"/>
            </a:pPr>
            <a:r>
              <a:rPr lang="en-US" dirty="0">
                <a:solidFill>
                  <a:srgbClr val="000000"/>
                </a:solidFill>
                <a:latin typeface="Arial" panose="020B0604020202020204" pitchFamily="34" charset="0"/>
              </a:rPr>
              <a:t>Courses(</a:t>
            </a:r>
            <a:r>
              <a:rPr lang="en-US" u="sng" dirty="0">
                <a:solidFill>
                  <a:srgbClr val="000000"/>
                </a:solidFill>
                <a:latin typeface="Arial" panose="020B0604020202020204" pitchFamily="34" charset="0"/>
              </a:rPr>
              <a:t>name</a:t>
            </a:r>
            <a:r>
              <a:rPr lang="en-US" dirty="0">
                <a:solidFill>
                  <a:srgbClr val="000000"/>
                </a:solidFill>
                <a:latin typeface="Arial" panose="020B0604020202020204" pitchFamily="34" charset="0"/>
              </a:rPr>
              <a:t>, </a:t>
            </a:r>
            <a:r>
              <a:rPr lang="en-US" dirty="0" err="1">
                <a:solidFill>
                  <a:srgbClr val="000000"/>
                </a:solidFill>
                <a:latin typeface="Arial" panose="020B0604020202020204" pitchFamily="34" charset="0"/>
              </a:rPr>
              <a:t>nrStudents</a:t>
            </a:r>
            <a:r>
              <a:rPr lang="en-US" dirty="0">
                <a:solidFill>
                  <a:srgbClr val="000000"/>
                </a:solidFill>
                <a:latin typeface="Arial" panose="020B0604020202020204" pitchFamily="34" charset="0"/>
              </a:rPr>
              <a:t>, teacher)</a:t>
            </a:r>
            <a:br>
              <a:rPr lang="en-US" dirty="0">
                <a:solidFill>
                  <a:srgbClr val="000000"/>
                </a:solidFill>
                <a:latin typeface="Arial" panose="020B0604020202020204" pitchFamily="34" charset="0"/>
              </a:rPr>
            </a:br>
            <a:r>
              <a:rPr lang="en-US" dirty="0">
                <a:solidFill>
                  <a:srgbClr val="000000"/>
                </a:solidFill>
                <a:latin typeface="Arial" panose="020B0604020202020204" pitchFamily="34" charset="0"/>
              </a:rPr>
              <a:t>teacher → Teachers.name</a:t>
            </a:r>
          </a:p>
          <a:p>
            <a:pPr marL="285750" indent="-285750">
              <a:buFont typeface="Arial" panose="020B0604020202020204" pitchFamily="34" charset="0"/>
              <a:buChar char="•"/>
            </a:pPr>
            <a:r>
              <a:rPr lang="en-US" dirty="0">
                <a:solidFill>
                  <a:srgbClr val="000000"/>
                </a:solidFill>
                <a:latin typeface="Arial" panose="020B0604020202020204" pitchFamily="34" charset="0"/>
              </a:rPr>
              <a:t>Classes(</a:t>
            </a:r>
            <a:r>
              <a:rPr lang="en-US" u="sng" dirty="0">
                <a:solidFill>
                  <a:srgbClr val="000000"/>
                </a:solidFill>
                <a:latin typeface="Arial" panose="020B0604020202020204" pitchFamily="34" charset="0"/>
              </a:rPr>
              <a:t>course</a:t>
            </a:r>
            <a:r>
              <a:rPr lang="en-US" dirty="0">
                <a:solidFill>
                  <a:srgbClr val="000000"/>
                </a:solidFill>
                <a:latin typeface="Arial" panose="020B0604020202020204" pitchFamily="34" charset="0"/>
              </a:rPr>
              <a:t>, </a:t>
            </a:r>
            <a:r>
              <a:rPr lang="en-US" u="sng" dirty="0">
                <a:solidFill>
                  <a:srgbClr val="000000"/>
                </a:solidFill>
                <a:latin typeface="Arial" panose="020B0604020202020204" pitchFamily="34" charset="0"/>
              </a:rPr>
              <a:t>weekday</a:t>
            </a:r>
            <a:r>
              <a:rPr lang="en-US" dirty="0">
                <a:solidFill>
                  <a:srgbClr val="000000"/>
                </a:solidFill>
                <a:latin typeface="Arial" panose="020B0604020202020204" pitchFamily="34" charset="0"/>
              </a:rPr>
              <a:t>, </a:t>
            </a:r>
            <a:r>
              <a:rPr lang="en-US" u="sng" dirty="0">
                <a:solidFill>
                  <a:srgbClr val="000000"/>
                </a:solidFill>
                <a:latin typeface="Arial" panose="020B0604020202020204" pitchFamily="34" charset="0"/>
              </a:rPr>
              <a:t>hour</a:t>
            </a:r>
            <a:r>
              <a:rPr lang="en-US" dirty="0">
                <a:solidFill>
                  <a:srgbClr val="000000"/>
                </a:solidFill>
                <a:latin typeface="Arial" panose="020B0604020202020204" pitchFamily="34" charset="0"/>
              </a:rPr>
              <a:t>, room)</a:t>
            </a:r>
            <a:br>
              <a:rPr lang="en-US" dirty="0">
                <a:solidFill>
                  <a:srgbClr val="000000"/>
                </a:solidFill>
                <a:latin typeface="Arial" panose="020B0604020202020204" pitchFamily="34" charset="0"/>
              </a:rPr>
            </a:br>
            <a:r>
              <a:rPr lang="en-US" dirty="0">
                <a:solidFill>
                  <a:srgbClr val="000000"/>
                </a:solidFill>
                <a:latin typeface="Arial" panose="020B0604020202020204" pitchFamily="34" charset="0"/>
              </a:rPr>
              <a:t>course → Courses.name</a:t>
            </a:r>
            <a:br>
              <a:rPr lang="en-US" dirty="0">
                <a:solidFill>
                  <a:srgbClr val="000000"/>
                </a:solidFill>
                <a:latin typeface="Arial" panose="020B0604020202020204" pitchFamily="34" charset="0"/>
              </a:rPr>
            </a:br>
            <a:r>
              <a:rPr lang="en-US" dirty="0">
                <a:solidFill>
                  <a:srgbClr val="000000"/>
                </a:solidFill>
                <a:latin typeface="Arial" panose="020B0604020202020204" pitchFamily="34" charset="0"/>
              </a:rPr>
              <a:t>room → </a:t>
            </a:r>
            <a:r>
              <a:rPr lang="en-US" dirty="0" smtClean="0">
                <a:solidFill>
                  <a:srgbClr val="000000"/>
                </a:solidFill>
                <a:latin typeface="Arial" panose="020B0604020202020204" pitchFamily="34" charset="0"/>
              </a:rPr>
              <a:t>Rooms.name</a:t>
            </a:r>
            <a:endParaRPr lang="tr-TR" dirty="0" smtClean="0">
              <a:solidFill>
                <a:srgbClr val="000000"/>
              </a:solidFill>
              <a:latin typeface="Arial" panose="020B0604020202020204" pitchFamily="34" charset="0"/>
            </a:endParaRPr>
          </a:p>
          <a:p>
            <a:pPr>
              <a:buFont typeface="Arial" panose="020B0604020202020204" pitchFamily="34" charset="0"/>
              <a:buChar char="•"/>
            </a:pPr>
            <a:endParaRPr lang="en-U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For the </a:t>
            </a:r>
            <a:r>
              <a:rPr lang="en-US" dirty="0" err="1">
                <a:solidFill>
                  <a:srgbClr val="000000"/>
                </a:solidFill>
                <a:latin typeface="Arial" panose="020B0604020202020204" pitchFamily="34" charset="0"/>
              </a:rPr>
              <a:t>specialisation</a:t>
            </a:r>
            <a:r>
              <a:rPr lang="en-US" dirty="0">
                <a:solidFill>
                  <a:srgbClr val="000000"/>
                </a:solidFill>
                <a:latin typeface="Arial" panose="020B0604020202020204" pitchFamily="34" charset="0"/>
              </a:rPr>
              <a:t> we can choose one of three different approaches. Suppose we choose the E-R approach, which means we get an extra relation that looks </a:t>
            </a:r>
            <a:r>
              <a:rPr lang="en-US" dirty="0" smtClean="0">
                <a:solidFill>
                  <a:srgbClr val="000000"/>
                </a:solidFill>
                <a:latin typeface="Arial" panose="020B0604020202020204" pitchFamily="34" charset="0"/>
              </a:rPr>
              <a:t>like</a:t>
            </a:r>
            <a:endParaRPr lang="tr-TR" dirty="0" smtClean="0">
              <a:solidFill>
                <a:srgbClr val="000000"/>
              </a:solidFill>
              <a:latin typeface="Arial" panose="020B0604020202020204" pitchFamily="34" charset="0"/>
            </a:endParaRPr>
          </a:p>
          <a:p>
            <a:endParaRPr lang="en-US" dirty="0">
              <a:solidFill>
                <a:srgbClr val="000000"/>
              </a:solidFill>
              <a:latin typeface="Arial" panose="020B0604020202020204" pitchFamily="34" charset="0"/>
            </a:endParaRPr>
          </a:p>
          <a:p>
            <a:pPr>
              <a:buFont typeface="Arial" panose="020B0604020202020204" pitchFamily="34" charset="0"/>
              <a:buChar char="•"/>
            </a:pPr>
            <a:r>
              <a:rPr lang="en-US" dirty="0" err="1">
                <a:solidFill>
                  <a:srgbClr val="000000"/>
                </a:solidFill>
                <a:latin typeface="Arial" panose="020B0604020202020204" pitchFamily="34" charset="0"/>
              </a:rPr>
              <a:t>TitledTeachers</a:t>
            </a:r>
            <a:r>
              <a:rPr lang="en-US" dirty="0">
                <a:solidFill>
                  <a:srgbClr val="000000"/>
                </a:solidFill>
                <a:latin typeface="Arial" panose="020B0604020202020204" pitchFamily="34" charset="0"/>
              </a:rPr>
              <a:t>(</a:t>
            </a:r>
            <a:r>
              <a:rPr lang="en-US" u="sng" dirty="0">
                <a:solidFill>
                  <a:srgbClr val="000000"/>
                </a:solidFill>
                <a:latin typeface="Arial" panose="020B0604020202020204" pitchFamily="34" charset="0"/>
              </a:rPr>
              <a:t>teacher</a:t>
            </a:r>
            <a:r>
              <a:rPr lang="en-US" dirty="0">
                <a:solidFill>
                  <a:srgbClr val="000000"/>
                </a:solidFill>
                <a:latin typeface="Arial" panose="020B0604020202020204" pitchFamily="34" charset="0"/>
              </a:rPr>
              <a:t>, title)</a:t>
            </a:r>
            <a:br>
              <a:rPr lang="en-US" dirty="0">
                <a:solidFill>
                  <a:srgbClr val="000000"/>
                </a:solidFill>
                <a:latin typeface="Arial" panose="020B0604020202020204" pitchFamily="34" charset="0"/>
              </a:rPr>
            </a:br>
            <a:r>
              <a:rPr lang="en-US" dirty="0">
                <a:solidFill>
                  <a:srgbClr val="000000"/>
                </a:solidFill>
                <a:latin typeface="Arial" panose="020B0604020202020204" pitchFamily="34" charset="0"/>
              </a:rPr>
              <a:t>teacher → </a:t>
            </a:r>
            <a:r>
              <a:rPr lang="en-US" dirty="0" smtClean="0">
                <a:solidFill>
                  <a:srgbClr val="000000"/>
                </a:solidFill>
                <a:latin typeface="Arial" panose="020B0604020202020204" pitchFamily="34" charset="0"/>
              </a:rPr>
              <a:t>Teachers.name</a:t>
            </a:r>
            <a:endParaRPr lang="tr-TR" dirty="0" smtClean="0">
              <a:solidFill>
                <a:srgbClr val="000000"/>
              </a:solidFill>
              <a:latin typeface="Arial" panose="020B0604020202020204" pitchFamily="34" charset="0"/>
            </a:endParaRPr>
          </a:p>
          <a:p>
            <a:pPr>
              <a:buFont typeface="Arial" panose="020B0604020202020204" pitchFamily="34" charset="0"/>
              <a:buChar char="•"/>
            </a:pPr>
            <a:endParaRPr lang="en-U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This solution suffers from redundancy since given a course, a weekday and an hour, it is possible to find two </a:t>
            </a:r>
            <a:r>
              <a:rPr lang="en-US" dirty="0" err="1">
                <a:solidFill>
                  <a:srgbClr val="000000"/>
                </a:solidFill>
                <a:latin typeface="Arial" panose="020B0604020202020204" pitchFamily="34" charset="0"/>
              </a:rPr>
              <a:t>occurences</a:t>
            </a:r>
            <a:r>
              <a:rPr lang="en-US" dirty="0">
                <a:solidFill>
                  <a:srgbClr val="000000"/>
                </a:solidFill>
                <a:latin typeface="Arial" panose="020B0604020202020204" pitchFamily="34" charset="0"/>
              </a:rPr>
              <a:t> of rooms, one directly in Classes and one going via joins with Courses and Teachers, and we have no guarantees that these two will be the same.</a:t>
            </a:r>
            <a:endParaRPr lang="en-US"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2820783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TotalTime>
  <Words>492</Words>
  <Application>Microsoft Office PowerPoint</Application>
  <PresentationFormat>Ekran Gösterisi (4:3)</PresentationFormat>
  <Paragraphs>51</Paragraphs>
  <Slides>6</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6</vt:i4>
      </vt:variant>
    </vt:vector>
  </HeadingPairs>
  <TitlesOfParts>
    <vt:vector size="9" baseType="lpstr">
      <vt:lpstr>Arial</vt:lpstr>
      <vt:lpstr>Calibri</vt:lpstr>
      <vt:lpstr>Office Theme</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Management</dc:title>
  <dc:creator>DELL</dc:creator>
  <cp:lastModifiedBy>DELL</cp:lastModifiedBy>
  <cp:revision>16</cp:revision>
  <dcterms:created xsi:type="dcterms:W3CDTF">2020-02-07T19:38:27Z</dcterms:created>
  <dcterms:modified xsi:type="dcterms:W3CDTF">2020-02-10T19:35:23Z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Saved">
    <vt:filetime>2020-02-07T00:00:00Z</vt:filetime>
  </property>
</Properties>
</file>